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17"/>
  </p:notesMasterIdLst>
  <p:sldIdLst>
    <p:sldId id="343" r:id="rId2"/>
    <p:sldId id="355" r:id="rId3"/>
    <p:sldId id="356" r:id="rId4"/>
    <p:sldId id="358" r:id="rId5"/>
    <p:sldId id="360" r:id="rId6"/>
    <p:sldId id="362" r:id="rId7"/>
    <p:sldId id="361" r:id="rId8"/>
    <p:sldId id="363" r:id="rId9"/>
    <p:sldId id="364" r:id="rId10"/>
    <p:sldId id="365" r:id="rId11"/>
    <p:sldId id="366" r:id="rId12"/>
    <p:sldId id="367" r:id="rId13"/>
    <p:sldId id="369" r:id="rId14"/>
    <p:sldId id="368" r:id="rId15"/>
    <p:sldId id="370" r:id="rId16"/>
  </p:sldIdLst>
  <p:sldSz cx="9144000" cy="6858000" type="screen4x3"/>
  <p:notesSz cx="6669088" cy="97536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8" autoAdjust="0"/>
    <p:restoredTop sz="90406" autoAdjust="0"/>
  </p:normalViewPr>
  <p:slideViewPr>
    <p:cSldViewPr>
      <p:cViewPr varScale="1">
        <p:scale>
          <a:sx n="76" d="100"/>
          <a:sy n="76" d="100"/>
        </p:scale>
        <p:origin x="-1118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32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5BC71-CAA8-4ED5-821B-F0A86A20B0BC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212" cy="3657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750" y="4632325"/>
            <a:ext cx="5335588" cy="43894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64650"/>
            <a:ext cx="288925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8250" y="9264650"/>
            <a:ext cx="288925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773431-5260-4650-8F17-163EA17A94E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416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29205" indent="-280464" defTabSz="90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21855" indent="-224371" defTabSz="90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70596" indent="-224371" defTabSz="90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19338" indent="-224371" defTabSz="90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68080" indent="-224371" defTabSz="90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16822" indent="-224371" defTabSz="90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65564" indent="-224371" defTabSz="90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14305" indent="-224371" defTabSz="90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D550AB57-C76D-45F4-87A5-F0D8611D283C}" type="slidenum">
              <a:rPr lang="de-DE" altLang="de-DE" smtClean="0">
                <a:latin typeface="Times New Roman" pitchFamily="18" charset="0"/>
              </a:rPr>
              <a:pPr>
                <a:spcBef>
                  <a:spcPct val="0"/>
                </a:spcBef>
              </a:pPr>
              <a:t>1</a:t>
            </a:fld>
            <a:endParaRPr lang="de-DE" altLang="de-DE" smtClean="0">
              <a:latin typeface="Times New Roman" pitchFamily="18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89212" y="4656447"/>
            <a:ext cx="4890665" cy="4356890"/>
          </a:xfrm>
          <a:noFill/>
        </p:spPr>
        <p:txBody>
          <a:bodyPr/>
          <a:lstStyle/>
          <a:p>
            <a:pPr eaLnBrk="1" hangingPunct="1"/>
            <a:r>
              <a:rPr lang="de-DE" altLang="de-DE" smtClean="0">
                <a:latin typeface="Arial" pitchFamily="34" charset="0"/>
              </a:rPr>
              <a:t>Final slide - suggestion 2</a:t>
            </a:r>
          </a:p>
          <a:p>
            <a:pPr eaLnBrk="1" hangingPunct="1"/>
            <a:endParaRPr lang="de-DE" altLang="de-DE" smtClean="0">
              <a:latin typeface="Arial" pitchFamily="34" charset="0"/>
            </a:endParaRPr>
          </a:p>
          <a:p>
            <a:pPr eaLnBrk="1" hangingPunct="1"/>
            <a:r>
              <a:rPr lang="de-DE" altLang="de-DE" smtClean="0">
                <a:latin typeface="Arial" pitchFamily="34" charset="0"/>
              </a:rPr>
              <a:t>Think about showing your E-mail address here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Pf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404912"/>
            <a:ext cx="5328592" cy="4318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/>
              <a:t>FEHP - 05/2018</a:t>
            </a:r>
            <a:endParaRPr lang="de-DE" dirty="0"/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133D2-C10B-4EF2-9818-6934649FCB4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038905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839913"/>
            <a:ext cx="8353425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Line 23"/>
          <p:cNvSpPr>
            <a:spLocks noChangeShapeType="1"/>
          </p:cNvSpPr>
          <p:nvPr/>
        </p:nvSpPr>
        <p:spPr bwMode="auto">
          <a:xfrm>
            <a:off x="244475" y="6495306"/>
            <a:ext cx="8613775" cy="0"/>
          </a:xfrm>
          <a:prstGeom prst="line">
            <a:avLst/>
          </a:prstGeom>
          <a:noFill/>
          <a:ln w="1524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029" name="Picture 28" descr="Bundesadler_klein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6525344"/>
            <a:ext cx="317620" cy="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2" descr="K:\Deutscher Wetterdienst\Corporate Design Aktuell\DWD-Logo-Komplett\20mm\RGB\Wortbildmarke mit Claim\bmp\Wortbildmarke-und-Claim-positiv-auf-weiss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188913"/>
            <a:ext cx="22955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Line 23"/>
          <p:cNvSpPr>
            <a:spLocks noChangeShapeType="1"/>
          </p:cNvSpPr>
          <p:nvPr/>
        </p:nvSpPr>
        <p:spPr bwMode="auto">
          <a:xfrm>
            <a:off x="244475" y="903288"/>
            <a:ext cx="8648700" cy="0"/>
          </a:xfrm>
          <a:prstGeom prst="line">
            <a:avLst/>
          </a:prstGeom>
          <a:noFill/>
          <a:ln w="2540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4572000" y="6525468"/>
            <a:ext cx="3709988" cy="215900"/>
          </a:xfrm>
          <a:prstGeom prst="rect">
            <a:avLst/>
          </a:prstGeom>
          <a:ln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dirty="0" smtClean="0"/>
            </a:lvl1pPr>
          </a:lstStyle>
          <a:p>
            <a:pPr>
              <a:defRPr/>
            </a:pPr>
            <a:r>
              <a:rPr lang="de-DE" dirty="0" smtClean="0"/>
              <a:t>FEHP – 05/2018</a:t>
            </a:r>
            <a:endParaRPr lang="de-DE" dirty="0"/>
          </a:p>
        </p:txBody>
      </p:sp>
      <p:sp>
        <p:nvSpPr>
          <p:cNvPr id="20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8283575" y="6525468"/>
            <a:ext cx="465138" cy="2159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/>
            </a:lvl1pPr>
          </a:lstStyle>
          <a:p>
            <a:pPr>
              <a:defRPr/>
            </a:pPr>
            <a:fld id="{151E4CC5-4DDE-4EFB-9DFE-12D1966D311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59631" y="404912"/>
            <a:ext cx="496855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Folienmasterformat durch Klicken bearbeiten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49" y="141663"/>
            <a:ext cx="873026" cy="64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9pPr>
    </p:titleStyle>
    <p:bodyStyle>
      <a:lvl1pPr marL="352425" indent="-352425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92150" indent="-260350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18946" y="836712"/>
            <a:ext cx="8501526" cy="1872208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kern="0" dirty="0" smtClean="0"/>
              <a:t/>
            </a:r>
            <a:br>
              <a:rPr lang="en-US" altLang="en-US" kern="0" dirty="0" smtClean="0"/>
            </a:br>
            <a:r>
              <a:rPr lang="en-US" altLang="en-US" kern="0" dirty="0" smtClean="0"/>
              <a:t/>
            </a:r>
            <a:br>
              <a:rPr lang="en-US" altLang="en-US" kern="0" dirty="0" smtClean="0"/>
            </a:br>
            <a:r>
              <a:rPr lang="en-US" altLang="en-US" kern="0" dirty="0" smtClean="0"/>
              <a:t/>
            </a:r>
            <a:br>
              <a:rPr lang="en-US" altLang="en-US" kern="0" dirty="0" smtClean="0"/>
            </a:br>
            <a:r>
              <a:rPr lang="en-US" altLang="en-US" kern="0" dirty="0" smtClean="0"/>
              <a:t/>
            </a:r>
            <a:br>
              <a:rPr lang="en-US" altLang="en-US" kern="0" dirty="0" smtClean="0"/>
            </a:br>
            <a:r>
              <a:rPr lang="en-US" altLang="en-US" sz="3200" kern="0" dirty="0" smtClean="0">
                <a:solidFill>
                  <a:srgbClr val="FF0000"/>
                </a:solidFill>
              </a:rPr>
              <a:t>NDACC Lidar, </a:t>
            </a:r>
            <a:r>
              <a:rPr lang="de-DE" altLang="en-US" sz="3200" kern="0" dirty="0" err="1" smtClean="0">
                <a:solidFill>
                  <a:srgbClr val="FF0000"/>
                </a:solidFill>
              </a:rPr>
              <a:t>where</a:t>
            </a:r>
            <a:r>
              <a:rPr lang="de-DE" altLang="en-US" sz="3200" kern="0" dirty="0" smtClean="0">
                <a:solidFill>
                  <a:srgbClr val="FF0000"/>
                </a:solidFill>
              </a:rPr>
              <a:t> </a:t>
            </a:r>
            <a:r>
              <a:rPr lang="de-DE" altLang="en-US" sz="3200" kern="0" dirty="0" err="1" smtClean="0">
                <a:solidFill>
                  <a:srgbClr val="FF0000"/>
                </a:solidFill>
              </a:rPr>
              <a:t>are</a:t>
            </a:r>
            <a:r>
              <a:rPr lang="de-DE" altLang="en-US" sz="3200" kern="0" dirty="0" smtClean="0">
                <a:solidFill>
                  <a:srgbClr val="FF0000"/>
                </a:solidFill>
              </a:rPr>
              <a:t> </a:t>
            </a:r>
            <a:r>
              <a:rPr lang="de-DE" altLang="en-US" sz="3200" kern="0" dirty="0" err="1" smtClean="0">
                <a:solidFill>
                  <a:srgbClr val="FF0000"/>
                </a:solidFill>
              </a:rPr>
              <a:t>we</a:t>
            </a:r>
            <a:r>
              <a:rPr lang="de-DE" altLang="en-US" sz="3200" kern="0" dirty="0" smtClean="0">
                <a:solidFill>
                  <a:srgbClr val="FF0000"/>
                </a:solidFill>
              </a:rPr>
              <a:t> </a:t>
            </a:r>
            <a:r>
              <a:rPr lang="de-DE" altLang="en-US" sz="3200" kern="0" dirty="0" err="1" smtClean="0">
                <a:solidFill>
                  <a:srgbClr val="FF0000"/>
                </a:solidFill>
              </a:rPr>
              <a:t>compared</a:t>
            </a:r>
            <a:r>
              <a:rPr lang="de-DE" altLang="en-US" sz="3200" kern="0" dirty="0" smtClean="0">
                <a:solidFill>
                  <a:srgbClr val="FF0000"/>
                </a:solidFill>
              </a:rPr>
              <a:t> </a:t>
            </a:r>
            <a:r>
              <a:rPr lang="de-DE" altLang="en-US" sz="3200" kern="0" dirty="0" err="1" smtClean="0">
                <a:solidFill>
                  <a:srgbClr val="FF0000"/>
                </a:solidFill>
              </a:rPr>
              <a:t>to</a:t>
            </a:r>
            <a:r>
              <a:rPr lang="de-DE" altLang="en-US" sz="3200" kern="0" dirty="0" smtClean="0">
                <a:solidFill>
                  <a:srgbClr val="FF0000"/>
                </a:solidFill>
              </a:rPr>
              <a:t> µWave, Sonde, FTIR?</a:t>
            </a:r>
            <a:endParaRPr lang="en-US" altLang="en-US" sz="2800" kern="0" dirty="0" smtClean="0">
              <a:solidFill>
                <a:srgbClr val="FF0000"/>
              </a:solidFill>
            </a:endParaRPr>
          </a:p>
          <a:p>
            <a:pPr algn="ctr"/>
            <a:endParaRPr lang="en-US" altLang="en-US" sz="2800" kern="0" dirty="0"/>
          </a:p>
          <a:p>
            <a:pPr algn="ctr"/>
            <a:r>
              <a:rPr lang="en-US" altLang="en-US" sz="2800" kern="0" dirty="0" smtClean="0"/>
              <a:t/>
            </a:r>
            <a:br>
              <a:rPr lang="en-US" altLang="en-US" sz="2800" kern="0" dirty="0" smtClean="0"/>
            </a:br>
            <a:endParaRPr lang="de-DE" altLang="de-DE" sz="4000" kern="0" dirty="0" smtClean="0">
              <a:solidFill>
                <a:schemeClr val="bg1"/>
              </a:solidFill>
            </a:endParaRPr>
          </a:p>
        </p:txBody>
      </p:sp>
      <p:pic>
        <p:nvPicPr>
          <p:cNvPr id="6146" name="Picture 2" descr="http://www.ndaccdemo.org/sites/default/files/styles/instrument_station_home_page_image/public/images/instruments/lidar-instruments-photo.jpg?itok=7ulPx4r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97801"/>
            <a:ext cx="3460966" cy="243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ndaccdemo.org/sites/default/files/styles/instrument_station_home_page_image/public/images/instruments/DSC_8921_new_0.jpg?itok=sUHVyFL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64904"/>
            <a:ext cx="257175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ndaccdemo.org/sites/default/files/styles/instrument_station_home_page_image/public/images/instruments/sonde-instruments-photo.jpg?itok=lo9hACp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158" y="4509119"/>
            <a:ext cx="257175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ndaccdemo.org/sites/default/files/styles/instrument_station_home_page_image/public/images/instruments/microwave-instruments-photo.jpg?itok=QnfQgubj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732" y="4509120"/>
            <a:ext cx="257175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8889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52" y="965488"/>
            <a:ext cx="711708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Sondes</a:t>
            </a:r>
            <a:r>
              <a:rPr lang="de-DE" dirty="0" smtClean="0"/>
              <a:t> (Ozone)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FEHP - 05/2018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2133D2-C10B-4EF2-9818-6934649FCB4B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903062" y="5949280"/>
            <a:ext cx="7316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>
              <a:defRPr sz="2400" b="1"/>
            </a:lvl1pPr>
          </a:lstStyle>
          <a:p>
            <a:r>
              <a:rPr lang="de-DE" dirty="0" smtClean="0"/>
              <a:t>15 </a:t>
            </a:r>
            <a:r>
              <a:rPr lang="de-DE" dirty="0" err="1" smtClean="0"/>
              <a:t>stations</a:t>
            </a:r>
            <a:r>
              <a:rPr lang="de-DE" dirty="0" smtClean="0"/>
              <a:t> </a:t>
            </a:r>
            <a:r>
              <a:rPr lang="de-DE" dirty="0" err="1"/>
              <a:t>submitted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since</a:t>
            </a:r>
            <a:r>
              <a:rPr lang="de-DE" dirty="0"/>
              <a:t> 1/1/2017 </a:t>
            </a:r>
            <a:r>
              <a:rPr lang="de-DE" dirty="0" smtClean="0"/>
              <a:t>(30%?)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5353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52" y="965488"/>
            <a:ext cx="711708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Sondes</a:t>
            </a:r>
            <a:r>
              <a:rPr lang="de-DE" dirty="0" smtClean="0"/>
              <a:t> (Ozone)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FEHP - 05/2018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2133D2-C10B-4EF2-9818-6934649FCB4B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604380" y="5271591"/>
            <a:ext cx="5913798" cy="1109737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wrap="none" rtlCol="0" anchor="ctr" anchorCtr="0">
            <a:noAutofit/>
          </a:bodyPr>
          <a:lstStyle>
            <a:defPPr>
              <a:defRPr lang="de-DE"/>
            </a:defPPr>
            <a:lvl1pPr algn="ctr">
              <a:defRPr sz="2400" b="1"/>
            </a:lvl1pPr>
          </a:lstStyle>
          <a:p>
            <a:r>
              <a:rPr lang="de-DE" dirty="0"/>
              <a:t>1500 / </a:t>
            </a:r>
            <a:r>
              <a:rPr lang="de-DE" dirty="0" err="1"/>
              <a:t>year</a:t>
            </a:r>
            <a:r>
              <a:rPr lang="de-DE" dirty="0"/>
              <a:t> @ 50/</a:t>
            </a:r>
            <a:r>
              <a:rPr lang="de-DE" dirty="0" err="1"/>
              <a:t>station</a:t>
            </a:r>
            <a:r>
              <a:rPr lang="de-DE" dirty="0"/>
              <a:t> = 30 </a:t>
            </a:r>
            <a:r>
              <a:rPr lang="de-DE" dirty="0" err="1"/>
              <a:t>stations</a:t>
            </a:r>
            <a:r>
              <a:rPr lang="de-DE" dirty="0"/>
              <a:t> ?</a:t>
            </a:r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395536" y="1556792"/>
            <a:ext cx="8352928" cy="1019894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wrap="none" rtlCol="0" anchor="ctr" anchorCtr="0">
            <a:noAutofit/>
          </a:bodyPr>
          <a:lstStyle>
            <a:defPPr>
              <a:defRPr lang="de-DE"/>
            </a:defPPr>
            <a:lvl1pPr algn="ctr">
              <a:defRPr sz="2400" b="1"/>
            </a:lvl1pPr>
          </a:lstStyle>
          <a:p>
            <a:r>
              <a:rPr lang="de-DE" dirty="0" smtClean="0"/>
              <a:t>Primary </a:t>
            </a:r>
            <a:r>
              <a:rPr lang="de-DE" dirty="0" err="1" smtClean="0"/>
              <a:t>archives</a:t>
            </a:r>
            <a:r>
              <a:rPr lang="de-DE" dirty="0" smtClean="0"/>
              <a:t>: WOUDC.ORG, </a:t>
            </a:r>
            <a:r>
              <a:rPr lang="de-DE" dirty="0" smtClean="0"/>
              <a:t>NOAA-ESRL, SHADOZ</a:t>
            </a:r>
            <a:endParaRPr 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2576685"/>
            <a:ext cx="8801100" cy="269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60682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</a:t>
            </a:r>
            <a:r>
              <a:rPr lang="de-DE" dirty="0" err="1" smtClean="0"/>
              <a:t>here</a:t>
            </a:r>
            <a:r>
              <a:rPr lang="de-DE" dirty="0" smtClean="0"/>
              <a:t> do </a:t>
            </a:r>
            <a:r>
              <a:rPr lang="de-DE" dirty="0" err="1" smtClean="0"/>
              <a:t>we</a:t>
            </a:r>
            <a:r>
              <a:rPr lang="de-DE" dirty="0" smtClean="0"/>
              <a:t> stand ?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0" y="3718272"/>
            <a:ext cx="4392736" cy="2520280"/>
          </a:xfrm>
        </p:spPr>
        <p:txBody>
          <a:bodyPr/>
          <a:lstStyle/>
          <a:p>
            <a:r>
              <a:rPr lang="de-DE" b="1" dirty="0" smtClean="0"/>
              <a:t>NDACC </a:t>
            </a:r>
            <a:r>
              <a:rPr lang="de-DE" b="1" dirty="0" err="1" smtClean="0"/>
              <a:t>lidars</a:t>
            </a:r>
            <a:endParaRPr lang="de-DE" b="1" dirty="0" smtClean="0"/>
          </a:p>
          <a:p>
            <a:pPr lvl="1"/>
            <a:r>
              <a:rPr lang="de-DE" dirty="0" smtClean="0"/>
              <a:t>diverse</a:t>
            </a:r>
            <a:r>
              <a:rPr lang="de-DE" dirty="0" smtClean="0"/>
              <a:t> </a:t>
            </a:r>
            <a:r>
              <a:rPr lang="de-DE" dirty="0" err="1" smtClean="0"/>
              <a:t>sites</a:t>
            </a:r>
            <a:r>
              <a:rPr lang="de-DE" dirty="0" smtClean="0"/>
              <a:t>, </a:t>
            </a:r>
            <a:r>
              <a:rPr lang="de-DE" dirty="0" err="1" smtClean="0"/>
              <a:t>few</a:t>
            </a:r>
            <a:r>
              <a:rPr lang="de-DE" dirty="0" smtClean="0"/>
              <a:t> </a:t>
            </a:r>
            <a:r>
              <a:rPr lang="de-DE" dirty="0" err="1" smtClean="0"/>
              <a:t>species</a:t>
            </a:r>
            <a:endParaRPr lang="de-DE" dirty="0" smtClean="0"/>
          </a:p>
          <a:p>
            <a:pPr lvl="1"/>
            <a:r>
              <a:rPr lang="de-DE" dirty="0" err="1"/>
              <a:t>l</a:t>
            </a:r>
            <a:r>
              <a:rPr lang="de-DE" dirty="0" err="1" smtClean="0"/>
              <a:t>ow</a:t>
            </a:r>
            <a:r>
              <a:rPr lang="de-DE" dirty="0" smtClean="0"/>
              <a:t> </a:t>
            </a:r>
            <a:r>
              <a:rPr lang="de-DE" dirty="0" err="1" smtClean="0"/>
              <a:t>submission</a:t>
            </a:r>
            <a:r>
              <a:rPr lang="de-DE" dirty="0" smtClean="0"/>
              <a:t> (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sites</a:t>
            </a:r>
            <a:r>
              <a:rPr lang="de-DE" dirty="0" smtClean="0"/>
              <a:t>)</a:t>
            </a:r>
            <a:endParaRPr lang="de-DE" dirty="0" smtClean="0"/>
          </a:p>
          <a:p>
            <a:pPr lvl="1"/>
            <a:r>
              <a:rPr lang="de-DE" dirty="0" err="1"/>
              <a:t>c</a:t>
            </a:r>
            <a:r>
              <a:rPr lang="de-DE" dirty="0" err="1" smtClean="0"/>
              <a:t>omplex</a:t>
            </a:r>
            <a:r>
              <a:rPr lang="de-DE" dirty="0" smtClean="0"/>
              <a:t> </a:t>
            </a:r>
            <a:r>
              <a:rPr lang="de-DE" dirty="0" err="1" smtClean="0"/>
              <a:t>active</a:t>
            </a:r>
            <a:r>
              <a:rPr lang="de-DE" dirty="0" smtClean="0"/>
              <a:t> </a:t>
            </a:r>
            <a:r>
              <a:rPr lang="de-DE" dirty="0" err="1" smtClean="0"/>
              <a:t>systems</a:t>
            </a:r>
            <a:endParaRPr lang="de-DE" dirty="0" smtClean="0"/>
          </a:p>
          <a:p>
            <a:pPr lvl="1"/>
            <a:r>
              <a:rPr lang="de-DE" dirty="0"/>
              <a:t>m</a:t>
            </a:r>
            <a:r>
              <a:rPr lang="de-DE" dirty="0" smtClean="0"/>
              <a:t>edium </a:t>
            </a:r>
            <a:r>
              <a:rPr lang="de-DE" dirty="0" err="1" smtClean="0"/>
              <a:t>working</a:t>
            </a:r>
            <a:r>
              <a:rPr lang="de-DE" dirty="0" smtClean="0"/>
              <a:t> </a:t>
            </a:r>
            <a:r>
              <a:rPr lang="de-DE" dirty="0" err="1" smtClean="0"/>
              <a:t>group</a:t>
            </a:r>
            <a:endParaRPr lang="de-DE" b="1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FEHP - 05/2018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2133D2-C10B-4EF2-9818-6934649FCB4B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4572000" y="969041"/>
            <a:ext cx="4392736" cy="238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52425" indent="-352425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26035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b="1" kern="0" dirty="0" smtClean="0"/>
              <a:t>NDACC </a:t>
            </a:r>
            <a:r>
              <a:rPr lang="de-DE" b="1" kern="0" dirty="0" err="1" smtClean="0"/>
              <a:t>sondes</a:t>
            </a:r>
            <a:endParaRPr lang="de-DE" b="1" kern="0" dirty="0" smtClean="0"/>
          </a:p>
          <a:p>
            <a:pPr lvl="1"/>
            <a:r>
              <a:rPr lang="de-DE" kern="0" dirty="0" err="1" smtClean="0"/>
              <a:t>many</a:t>
            </a:r>
            <a:r>
              <a:rPr lang="de-DE" kern="0" dirty="0" smtClean="0"/>
              <a:t> diverse </a:t>
            </a:r>
            <a:r>
              <a:rPr lang="de-DE" kern="0" dirty="0" err="1" smtClean="0"/>
              <a:t>sites</a:t>
            </a:r>
            <a:r>
              <a:rPr lang="de-DE" kern="0" dirty="0" smtClean="0"/>
              <a:t>, </a:t>
            </a:r>
            <a:r>
              <a:rPr lang="de-DE" kern="0" dirty="0" err="1" smtClean="0"/>
              <a:t>few</a:t>
            </a:r>
            <a:r>
              <a:rPr lang="de-DE" kern="0" dirty="0" smtClean="0"/>
              <a:t> </a:t>
            </a:r>
            <a:r>
              <a:rPr lang="de-DE" kern="0" dirty="0" err="1" smtClean="0"/>
              <a:t>species</a:t>
            </a:r>
            <a:endParaRPr lang="de-DE" kern="0" dirty="0" smtClean="0"/>
          </a:p>
          <a:p>
            <a:pPr lvl="1"/>
            <a:r>
              <a:rPr lang="de-DE" kern="0" dirty="0" err="1" smtClean="0"/>
              <a:t>good</a:t>
            </a:r>
            <a:r>
              <a:rPr lang="de-DE" kern="0" dirty="0" smtClean="0"/>
              <a:t> </a:t>
            </a:r>
            <a:r>
              <a:rPr lang="de-DE" kern="0" dirty="0" err="1" smtClean="0"/>
              <a:t>submission</a:t>
            </a:r>
            <a:r>
              <a:rPr lang="de-DE" kern="0" dirty="0" smtClean="0"/>
              <a:t> (</a:t>
            </a:r>
            <a:r>
              <a:rPr lang="de-DE" kern="0" dirty="0" err="1" smtClean="0"/>
              <a:t>woudc</a:t>
            </a:r>
            <a:r>
              <a:rPr lang="de-DE" kern="0" dirty="0" smtClean="0"/>
              <a:t>, …)</a:t>
            </a:r>
          </a:p>
          <a:p>
            <a:pPr lvl="1"/>
            <a:r>
              <a:rPr lang="de-DE" kern="0" dirty="0"/>
              <a:t>e</a:t>
            </a:r>
            <a:r>
              <a:rPr lang="de-DE" kern="0" dirty="0" smtClean="0"/>
              <a:t>xpensive (Met </a:t>
            </a:r>
            <a:r>
              <a:rPr lang="de-DE" kern="0" dirty="0" err="1" smtClean="0"/>
              <a:t>services</a:t>
            </a:r>
            <a:r>
              <a:rPr lang="de-DE" kern="0" dirty="0" smtClean="0"/>
              <a:t>)</a:t>
            </a:r>
          </a:p>
          <a:p>
            <a:pPr lvl="1"/>
            <a:r>
              <a:rPr lang="de-DE" kern="0" dirty="0" err="1"/>
              <a:t>s</a:t>
            </a:r>
            <a:r>
              <a:rPr lang="de-DE" kern="0" dirty="0" err="1" smtClean="0"/>
              <a:t>ome</a:t>
            </a:r>
            <a:r>
              <a:rPr lang="de-DE" kern="0" dirty="0" smtClean="0"/>
              <a:t> </a:t>
            </a:r>
            <a:r>
              <a:rPr lang="de-DE" kern="0" dirty="0" err="1" smtClean="0"/>
              <a:t>quality</a:t>
            </a:r>
            <a:r>
              <a:rPr lang="de-DE" kern="0" dirty="0" smtClean="0"/>
              <a:t> </a:t>
            </a:r>
            <a:r>
              <a:rPr lang="de-DE" kern="0" dirty="0" err="1" smtClean="0"/>
              <a:t>issues</a:t>
            </a:r>
            <a:endParaRPr lang="de-DE" kern="0" dirty="0" smtClean="0"/>
          </a:p>
          <a:p>
            <a:pPr lvl="1"/>
            <a:r>
              <a:rPr lang="de-DE" kern="0" dirty="0" err="1"/>
              <a:t>o</a:t>
            </a:r>
            <a:r>
              <a:rPr lang="de-DE" kern="0" dirty="0" err="1" smtClean="0"/>
              <a:t>ld</a:t>
            </a:r>
            <a:r>
              <a:rPr lang="de-DE" kern="0" dirty="0" smtClean="0"/>
              <a:t> &amp; </a:t>
            </a:r>
            <a:r>
              <a:rPr lang="de-DE" kern="0" dirty="0" err="1" smtClean="0"/>
              <a:t>slow</a:t>
            </a:r>
            <a:r>
              <a:rPr lang="de-DE" kern="0" dirty="0" smtClean="0"/>
              <a:t> </a:t>
            </a:r>
            <a:r>
              <a:rPr lang="de-DE" kern="0" dirty="0" err="1" smtClean="0"/>
              <a:t>working</a:t>
            </a:r>
            <a:r>
              <a:rPr lang="de-DE" kern="0" dirty="0" smtClean="0"/>
              <a:t> </a:t>
            </a:r>
            <a:r>
              <a:rPr lang="de-DE" kern="0" dirty="0" err="1" smtClean="0"/>
              <a:t>group</a:t>
            </a:r>
            <a:endParaRPr lang="de-DE" kern="0" dirty="0" smtClean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179264" y="3718272"/>
            <a:ext cx="4392736" cy="215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52425" indent="-352425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26035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b="1" kern="0" dirty="0" smtClean="0"/>
              <a:t>NDACC </a:t>
            </a:r>
            <a:r>
              <a:rPr lang="de-DE" b="1" kern="0" dirty="0" err="1" smtClean="0"/>
              <a:t>microwaves</a:t>
            </a:r>
            <a:r>
              <a:rPr lang="de-DE" b="1" kern="0" dirty="0" smtClean="0"/>
              <a:t> </a:t>
            </a:r>
          </a:p>
          <a:p>
            <a:pPr lvl="1"/>
            <a:r>
              <a:rPr lang="de-DE" kern="0" dirty="0" err="1"/>
              <a:t>f</a:t>
            </a:r>
            <a:r>
              <a:rPr lang="de-DE" kern="0" dirty="0" err="1" smtClean="0"/>
              <a:t>ew</a:t>
            </a:r>
            <a:r>
              <a:rPr lang="de-DE" kern="0" dirty="0" smtClean="0"/>
              <a:t> </a:t>
            </a:r>
            <a:r>
              <a:rPr lang="de-DE" kern="0" dirty="0" err="1" smtClean="0"/>
              <a:t>sites</a:t>
            </a:r>
            <a:r>
              <a:rPr lang="de-DE" kern="0" dirty="0" smtClean="0"/>
              <a:t>, </a:t>
            </a:r>
            <a:r>
              <a:rPr lang="de-DE" kern="0" dirty="0" err="1" smtClean="0"/>
              <a:t>few</a:t>
            </a:r>
            <a:r>
              <a:rPr lang="de-DE" kern="0" dirty="0" smtClean="0"/>
              <a:t> </a:t>
            </a:r>
            <a:r>
              <a:rPr lang="de-DE" kern="0" dirty="0" err="1" smtClean="0"/>
              <a:t>species</a:t>
            </a:r>
            <a:endParaRPr lang="de-DE" kern="0" dirty="0" smtClean="0"/>
          </a:p>
          <a:p>
            <a:pPr lvl="1"/>
            <a:r>
              <a:rPr lang="de-DE" kern="0" dirty="0"/>
              <a:t>h</a:t>
            </a:r>
            <a:r>
              <a:rPr lang="de-DE" kern="0" dirty="0" smtClean="0"/>
              <a:t>igh </a:t>
            </a:r>
            <a:r>
              <a:rPr lang="de-DE" kern="0" dirty="0" err="1" smtClean="0"/>
              <a:t>submission</a:t>
            </a:r>
            <a:r>
              <a:rPr lang="de-DE" kern="0" dirty="0" smtClean="0"/>
              <a:t> (</a:t>
            </a:r>
            <a:r>
              <a:rPr lang="de-DE" kern="0" dirty="0" err="1" smtClean="0"/>
              <a:t>hdf</a:t>
            </a:r>
            <a:r>
              <a:rPr lang="de-DE" kern="0" dirty="0" smtClean="0"/>
              <a:t> &amp; Ames)</a:t>
            </a:r>
          </a:p>
          <a:p>
            <a:pPr lvl="1"/>
            <a:r>
              <a:rPr lang="de-DE" kern="0" dirty="0" err="1"/>
              <a:t>a</a:t>
            </a:r>
            <a:r>
              <a:rPr lang="de-DE" kern="0" dirty="0" err="1" smtClean="0"/>
              <a:t>utomatic</a:t>
            </a:r>
            <a:r>
              <a:rPr lang="de-DE" kern="0" dirty="0" smtClean="0"/>
              <a:t> &amp; remote, all </a:t>
            </a:r>
            <a:r>
              <a:rPr lang="de-DE" kern="0" dirty="0" err="1" smtClean="0"/>
              <a:t>weather</a:t>
            </a:r>
            <a:endParaRPr lang="de-DE" kern="0" dirty="0" smtClean="0"/>
          </a:p>
          <a:p>
            <a:pPr lvl="1"/>
            <a:r>
              <a:rPr lang="de-DE" kern="0" dirty="0" err="1" smtClean="0"/>
              <a:t>one</a:t>
            </a:r>
            <a:r>
              <a:rPr lang="de-DE" kern="0" dirty="0" smtClean="0"/>
              <a:t> man </a:t>
            </a:r>
            <a:r>
              <a:rPr lang="de-DE" kern="0" dirty="0" err="1" smtClean="0"/>
              <a:t>working</a:t>
            </a:r>
            <a:r>
              <a:rPr lang="de-DE" kern="0" dirty="0" smtClean="0"/>
              <a:t> </a:t>
            </a:r>
            <a:r>
              <a:rPr lang="de-DE" kern="0" dirty="0" err="1" smtClean="0"/>
              <a:t>group</a:t>
            </a:r>
            <a:r>
              <a:rPr lang="de-DE" kern="0" dirty="0" smtClean="0"/>
              <a:t>?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179264" y="980728"/>
            <a:ext cx="4392736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52425" indent="-352425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26035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b="1" kern="0" dirty="0" smtClean="0"/>
              <a:t>NDACC FTIRs</a:t>
            </a:r>
          </a:p>
          <a:p>
            <a:pPr lvl="1"/>
            <a:r>
              <a:rPr lang="de-DE" kern="0" dirty="0" err="1"/>
              <a:t>m</a:t>
            </a:r>
            <a:r>
              <a:rPr lang="de-DE" kern="0" dirty="0" err="1" smtClean="0"/>
              <a:t>any</a:t>
            </a:r>
            <a:r>
              <a:rPr lang="de-DE" kern="0" dirty="0" smtClean="0"/>
              <a:t> </a:t>
            </a:r>
            <a:r>
              <a:rPr lang="de-DE" kern="0" dirty="0" err="1" smtClean="0"/>
              <a:t>sites</a:t>
            </a:r>
            <a:r>
              <a:rPr lang="de-DE" kern="0" dirty="0" smtClean="0"/>
              <a:t>, </a:t>
            </a:r>
            <a:r>
              <a:rPr lang="de-DE" kern="0" dirty="0" err="1" smtClean="0"/>
              <a:t>many</a:t>
            </a:r>
            <a:r>
              <a:rPr lang="de-DE" kern="0" dirty="0" smtClean="0"/>
              <a:t> </a:t>
            </a:r>
            <a:r>
              <a:rPr lang="de-DE" kern="0" dirty="0" err="1" smtClean="0"/>
              <a:t>species</a:t>
            </a:r>
            <a:endParaRPr lang="de-DE" kern="0" dirty="0" smtClean="0"/>
          </a:p>
          <a:p>
            <a:pPr lvl="1"/>
            <a:r>
              <a:rPr lang="de-DE" kern="0" dirty="0" smtClean="0"/>
              <a:t>high </a:t>
            </a:r>
            <a:r>
              <a:rPr lang="de-DE" kern="0" dirty="0" err="1" smtClean="0"/>
              <a:t>submission</a:t>
            </a:r>
            <a:r>
              <a:rPr lang="de-DE" kern="0" dirty="0" smtClean="0"/>
              <a:t> (</a:t>
            </a:r>
            <a:r>
              <a:rPr lang="de-DE" kern="0" dirty="0" err="1" smtClean="0"/>
              <a:t>hdf</a:t>
            </a:r>
            <a:r>
              <a:rPr lang="de-DE" kern="0" dirty="0" smtClean="0"/>
              <a:t>)</a:t>
            </a:r>
          </a:p>
          <a:p>
            <a:pPr lvl="1"/>
            <a:r>
              <a:rPr lang="de-DE" kern="0" dirty="0" err="1"/>
              <a:t>s</a:t>
            </a:r>
            <a:r>
              <a:rPr lang="de-DE" kern="0" dirty="0" err="1" smtClean="0"/>
              <a:t>tandard</a:t>
            </a:r>
            <a:r>
              <a:rPr lang="de-DE" kern="0" dirty="0" smtClean="0"/>
              <a:t> passive </a:t>
            </a:r>
            <a:r>
              <a:rPr lang="de-DE" kern="0" dirty="0" err="1" smtClean="0"/>
              <a:t>system</a:t>
            </a:r>
            <a:endParaRPr lang="de-DE" kern="0" dirty="0" smtClean="0"/>
          </a:p>
          <a:p>
            <a:pPr lvl="1"/>
            <a:r>
              <a:rPr lang="de-DE" kern="0" dirty="0" err="1"/>
              <a:t>a</a:t>
            </a:r>
            <a:r>
              <a:rPr lang="de-DE" kern="0" dirty="0" err="1" smtClean="0"/>
              <a:t>utomatic</a:t>
            </a:r>
            <a:r>
              <a:rPr lang="de-DE" kern="0" dirty="0" smtClean="0"/>
              <a:t> &amp; remote</a:t>
            </a:r>
          </a:p>
          <a:p>
            <a:pPr lvl="1"/>
            <a:r>
              <a:rPr lang="de-DE" kern="0" dirty="0" smtClean="0"/>
              <a:t>large </a:t>
            </a:r>
            <a:r>
              <a:rPr lang="de-DE" kern="0" dirty="0" err="1" smtClean="0"/>
              <a:t>active</a:t>
            </a:r>
            <a:r>
              <a:rPr lang="de-DE" kern="0" dirty="0" smtClean="0"/>
              <a:t> </a:t>
            </a:r>
            <a:r>
              <a:rPr lang="de-DE" kern="0" dirty="0" err="1" smtClean="0"/>
              <a:t>working</a:t>
            </a:r>
            <a:r>
              <a:rPr lang="de-DE" kern="0" dirty="0" smtClean="0"/>
              <a:t>-group</a:t>
            </a:r>
            <a:endParaRPr lang="de-DE" b="1" kern="0" dirty="0" smtClean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49" y="141663"/>
            <a:ext cx="873026" cy="64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60767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</a:t>
            </a:r>
            <a:r>
              <a:rPr lang="de-DE" dirty="0" err="1" smtClean="0"/>
              <a:t>here</a:t>
            </a:r>
            <a:r>
              <a:rPr lang="de-DE" dirty="0" smtClean="0"/>
              <a:t> do </a:t>
            </a:r>
            <a:r>
              <a:rPr lang="de-DE" dirty="0" err="1" smtClean="0"/>
              <a:t>we</a:t>
            </a:r>
            <a:r>
              <a:rPr lang="de-DE" dirty="0" smtClean="0"/>
              <a:t> stand ?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0" y="3718272"/>
            <a:ext cx="4248472" cy="2520280"/>
          </a:xfrm>
        </p:spPr>
        <p:txBody>
          <a:bodyPr/>
          <a:lstStyle/>
          <a:p>
            <a:r>
              <a:rPr lang="de-DE" b="1" dirty="0" err="1"/>
              <a:t>w</a:t>
            </a:r>
            <a:r>
              <a:rPr lang="de-DE" b="1" dirty="0" err="1" smtClean="0"/>
              <a:t>hat</a:t>
            </a:r>
            <a:r>
              <a:rPr lang="de-DE" b="1" dirty="0" smtClean="0"/>
              <a:t> </a:t>
            </a:r>
            <a:r>
              <a:rPr lang="de-DE" b="1" dirty="0" err="1" smtClean="0"/>
              <a:t>can</a:t>
            </a:r>
            <a:r>
              <a:rPr lang="de-DE" b="1" dirty="0" smtClean="0"/>
              <a:t> </a:t>
            </a:r>
            <a:r>
              <a:rPr lang="de-DE" b="1" dirty="0" err="1" smtClean="0"/>
              <a:t>we</a:t>
            </a:r>
            <a:r>
              <a:rPr lang="de-DE" b="1" dirty="0" smtClean="0"/>
              <a:t> do</a:t>
            </a:r>
          </a:p>
          <a:p>
            <a:pPr lvl="1"/>
            <a:r>
              <a:rPr lang="de-DE" dirty="0"/>
              <a:t>n</a:t>
            </a:r>
            <a:r>
              <a:rPr lang="de-DE" dirty="0" smtClean="0"/>
              <a:t>ot </a:t>
            </a:r>
            <a:r>
              <a:rPr lang="de-DE" dirty="0" err="1" smtClean="0"/>
              <a:t>much</a:t>
            </a:r>
            <a:r>
              <a:rPr lang="de-DE" dirty="0" smtClean="0"/>
              <a:t>?</a:t>
            </a:r>
            <a:endParaRPr lang="de-DE" dirty="0" smtClean="0"/>
          </a:p>
          <a:p>
            <a:pPr lvl="1"/>
            <a:r>
              <a:rPr lang="de-DE" b="1" dirty="0" smtClean="0"/>
              <a:t>(semi-)</a:t>
            </a:r>
            <a:r>
              <a:rPr lang="de-DE" b="1" dirty="0" err="1" smtClean="0"/>
              <a:t>automatic</a:t>
            </a:r>
            <a:r>
              <a:rPr lang="de-DE" b="1" dirty="0" smtClean="0"/>
              <a:t> </a:t>
            </a:r>
            <a:r>
              <a:rPr lang="de-DE" b="1" dirty="0" err="1" smtClean="0"/>
              <a:t>operation</a:t>
            </a:r>
            <a:endParaRPr lang="de-DE" b="1" dirty="0" smtClean="0"/>
          </a:p>
          <a:p>
            <a:pPr lvl="1"/>
            <a:r>
              <a:rPr lang="de-DE" b="1" dirty="0" err="1" smtClean="0"/>
              <a:t>share</a:t>
            </a:r>
            <a:r>
              <a:rPr lang="de-DE" b="1" dirty="0" smtClean="0"/>
              <a:t> </a:t>
            </a:r>
            <a:r>
              <a:rPr lang="de-DE" b="1" dirty="0" err="1" smtClean="0"/>
              <a:t>methods</a:t>
            </a:r>
            <a:r>
              <a:rPr lang="de-DE" b="1" dirty="0" smtClean="0"/>
              <a:t> &amp; </a:t>
            </a:r>
            <a:r>
              <a:rPr lang="de-DE" b="1" dirty="0" err="1" smtClean="0"/>
              <a:t>code</a:t>
            </a:r>
            <a:r>
              <a:rPr lang="de-DE" b="1" dirty="0" smtClean="0"/>
              <a:t>, </a:t>
            </a:r>
            <a:r>
              <a:rPr lang="de-DE" b="1" dirty="0" err="1" smtClean="0"/>
              <a:t>simplify</a:t>
            </a:r>
            <a:r>
              <a:rPr lang="de-DE" b="1" dirty="0" smtClean="0"/>
              <a:t>, </a:t>
            </a:r>
            <a:r>
              <a:rPr lang="de-DE" b="1" dirty="0" err="1" smtClean="0"/>
              <a:t>use</a:t>
            </a:r>
            <a:r>
              <a:rPr lang="de-DE" b="1" dirty="0" smtClean="0"/>
              <a:t> </a:t>
            </a:r>
            <a:r>
              <a:rPr lang="de-DE" b="1" dirty="0" err="1" smtClean="0"/>
              <a:t>batch</a:t>
            </a:r>
            <a:r>
              <a:rPr lang="de-DE" b="1" dirty="0" smtClean="0"/>
              <a:t> </a:t>
            </a:r>
            <a:r>
              <a:rPr lang="de-DE" b="1" dirty="0" err="1" smtClean="0"/>
              <a:t>files</a:t>
            </a:r>
            <a:r>
              <a:rPr lang="de-DE" b="1" dirty="0" smtClean="0"/>
              <a:t> &amp; </a:t>
            </a:r>
            <a:r>
              <a:rPr lang="de-DE" b="1" dirty="0" err="1" smtClean="0"/>
              <a:t>better</a:t>
            </a:r>
            <a:r>
              <a:rPr lang="de-DE" b="1" dirty="0" smtClean="0"/>
              <a:t> </a:t>
            </a:r>
            <a:r>
              <a:rPr lang="de-DE" b="1" dirty="0" err="1" smtClean="0"/>
              <a:t>software</a:t>
            </a:r>
            <a:endParaRPr lang="de-DE" b="1" dirty="0" smtClean="0"/>
          </a:p>
          <a:p>
            <a:pPr lvl="1"/>
            <a:r>
              <a:rPr lang="de-DE" dirty="0" err="1"/>
              <a:t>t</a:t>
            </a:r>
            <a:r>
              <a:rPr lang="de-DE" dirty="0" err="1" smtClean="0"/>
              <a:t>rain</a:t>
            </a:r>
            <a:r>
              <a:rPr lang="de-DE" dirty="0" smtClean="0"/>
              <a:t> </a:t>
            </a:r>
            <a:r>
              <a:rPr lang="de-DE" dirty="0" err="1" smtClean="0"/>
              <a:t>people</a:t>
            </a:r>
            <a:r>
              <a:rPr lang="de-DE" dirty="0" smtClean="0"/>
              <a:t>, </a:t>
            </a:r>
            <a:r>
              <a:rPr lang="de-DE" dirty="0" err="1" smtClean="0"/>
              <a:t>keep</a:t>
            </a:r>
            <a:r>
              <a:rPr lang="de-DE" dirty="0" smtClean="0"/>
              <a:t> </a:t>
            </a:r>
            <a:r>
              <a:rPr lang="de-DE" dirty="0" err="1" smtClean="0"/>
              <a:t>positions</a:t>
            </a:r>
            <a:endParaRPr lang="de-DE" b="1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FEHP - 05/2018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2133D2-C10B-4EF2-9818-6934649FCB4B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4572000" y="1144840"/>
            <a:ext cx="4392736" cy="238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52425" indent="-352425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26035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b="1" kern="0" dirty="0" err="1" smtClean="0"/>
              <a:t>competition</a:t>
            </a:r>
            <a:endParaRPr lang="de-DE" b="1" kern="0" dirty="0" smtClean="0"/>
          </a:p>
          <a:p>
            <a:pPr lvl="1"/>
            <a:r>
              <a:rPr lang="de-DE" kern="0" dirty="0" err="1"/>
              <a:t>s</a:t>
            </a:r>
            <a:r>
              <a:rPr lang="de-DE" kern="0" dirty="0" err="1" smtClean="0"/>
              <a:t>atellites</a:t>
            </a:r>
            <a:r>
              <a:rPr lang="de-DE" kern="0" dirty="0" smtClean="0"/>
              <a:t>, </a:t>
            </a:r>
            <a:r>
              <a:rPr lang="de-DE" kern="0" dirty="0" err="1" smtClean="0"/>
              <a:t>sondes</a:t>
            </a:r>
            <a:r>
              <a:rPr lang="de-DE" kern="0" dirty="0" smtClean="0"/>
              <a:t>, GRUAN</a:t>
            </a:r>
            <a:endParaRPr lang="de-DE" kern="0" dirty="0" smtClean="0"/>
          </a:p>
          <a:p>
            <a:pPr lvl="1"/>
            <a:r>
              <a:rPr lang="de-DE" kern="0" dirty="0" smtClean="0"/>
              <a:t>EARLINET, ACTRIS</a:t>
            </a:r>
          </a:p>
          <a:p>
            <a:pPr lvl="1"/>
            <a:r>
              <a:rPr lang="de-DE" kern="0" dirty="0" err="1" smtClean="0"/>
              <a:t>sondes</a:t>
            </a:r>
            <a:r>
              <a:rPr lang="de-DE" kern="0" dirty="0" smtClean="0"/>
              <a:t>, </a:t>
            </a:r>
            <a:r>
              <a:rPr lang="de-DE" kern="0" dirty="0" err="1" smtClean="0"/>
              <a:t>satellites</a:t>
            </a:r>
            <a:r>
              <a:rPr lang="de-DE" kern="0" dirty="0" smtClean="0"/>
              <a:t>(?), FTIR, µWave</a:t>
            </a:r>
            <a:endParaRPr lang="de-DE" kern="0" dirty="0" smtClean="0"/>
          </a:p>
          <a:p>
            <a:pPr lvl="1"/>
            <a:r>
              <a:rPr lang="de-DE" kern="0" dirty="0" err="1"/>
              <a:t>s</a:t>
            </a:r>
            <a:r>
              <a:rPr lang="de-DE" kern="0" dirty="0" err="1" smtClean="0"/>
              <a:t>ondes</a:t>
            </a:r>
            <a:r>
              <a:rPr lang="de-DE" kern="0" dirty="0" smtClean="0"/>
              <a:t>, GRUAN</a:t>
            </a:r>
            <a:endParaRPr lang="de-DE" kern="0" dirty="0" smtClean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179264" y="3718272"/>
            <a:ext cx="4392736" cy="215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52425" indent="-352425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26035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b="1" dirty="0"/>
              <a:t>NDACC </a:t>
            </a:r>
            <a:r>
              <a:rPr lang="de-DE" b="1" dirty="0" err="1"/>
              <a:t>lidar</a:t>
            </a:r>
            <a:r>
              <a:rPr lang="de-DE" b="1" dirty="0"/>
              <a:t> </a:t>
            </a:r>
            <a:r>
              <a:rPr lang="de-DE" b="1" dirty="0" err="1"/>
              <a:t>difficulties</a:t>
            </a:r>
            <a:endParaRPr lang="de-DE" b="1" dirty="0"/>
          </a:p>
          <a:p>
            <a:pPr lvl="1"/>
            <a:r>
              <a:rPr lang="de-DE" dirty="0" err="1" smtClean="0"/>
              <a:t>lasers</a:t>
            </a:r>
            <a:r>
              <a:rPr lang="de-DE" dirty="0" smtClean="0"/>
              <a:t> </a:t>
            </a:r>
            <a:r>
              <a:rPr lang="de-DE" dirty="0"/>
              <a:t>(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funding</a:t>
            </a:r>
            <a:r>
              <a:rPr lang="de-DE" dirty="0"/>
              <a:t>)</a:t>
            </a:r>
          </a:p>
          <a:p>
            <a:pPr lvl="1"/>
            <a:r>
              <a:rPr lang="de-DE" dirty="0" err="1" smtClean="0"/>
              <a:t>long</a:t>
            </a:r>
            <a:r>
              <a:rPr lang="de-DE" dirty="0" smtClean="0"/>
              <a:t> </a:t>
            </a:r>
            <a:r>
              <a:rPr lang="de-DE" dirty="0" err="1"/>
              <a:t>nights</a:t>
            </a:r>
            <a:endParaRPr lang="de-DE" dirty="0"/>
          </a:p>
          <a:p>
            <a:pPr lvl="1"/>
            <a:r>
              <a:rPr lang="de-DE" dirty="0" err="1" smtClean="0"/>
              <a:t>processing</a:t>
            </a:r>
            <a:r>
              <a:rPr lang="de-DE" dirty="0" smtClean="0"/>
              <a:t> </a:t>
            </a:r>
            <a:r>
              <a:rPr lang="de-DE" dirty="0"/>
              <a:t>&amp;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 smtClean="0"/>
              <a:t>submission</a:t>
            </a:r>
            <a:endParaRPr lang="de-DE" dirty="0" smtClean="0"/>
          </a:p>
          <a:p>
            <a:pPr lvl="1"/>
            <a:endParaRPr lang="de-DE" dirty="0" smtClean="0"/>
          </a:p>
          <a:p>
            <a:pPr lvl="1"/>
            <a:r>
              <a:rPr lang="de-DE" dirty="0" err="1"/>
              <a:t>a</a:t>
            </a:r>
            <a:r>
              <a:rPr lang="de-DE" dirty="0" err="1" smtClean="0"/>
              <a:t>ging</a:t>
            </a:r>
            <a:r>
              <a:rPr lang="de-DE" dirty="0" smtClean="0"/>
              <a:t> &amp; </a:t>
            </a:r>
            <a:r>
              <a:rPr lang="de-DE" dirty="0" err="1" smtClean="0"/>
              <a:t>retirements</a:t>
            </a:r>
            <a:endParaRPr lang="de-DE" dirty="0"/>
          </a:p>
        </p:txBody>
      </p:sp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179264" y="1144840"/>
            <a:ext cx="4824784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52425" indent="-352425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26035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b="1" dirty="0"/>
              <a:t>NDACC </a:t>
            </a:r>
            <a:r>
              <a:rPr lang="de-DE" b="1" dirty="0" err="1"/>
              <a:t>lidars</a:t>
            </a:r>
            <a:endParaRPr lang="de-DE" b="1" dirty="0"/>
          </a:p>
          <a:p>
            <a:pPr lvl="1"/>
            <a:r>
              <a:rPr lang="de-DE" b="1" dirty="0" err="1"/>
              <a:t>unique</a:t>
            </a:r>
            <a:r>
              <a:rPr lang="de-DE" b="1" dirty="0"/>
              <a:t> </a:t>
            </a:r>
            <a:r>
              <a:rPr lang="de-DE" b="1" dirty="0" err="1"/>
              <a:t>for</a:t>
            </a:r>
            <a:r>
              <a:rPr lang="de-DE" b="1" dirty="0"/>
              <a:t> </a:t>
            </a:r>
            <a:r>
              <a:rPr lang="de-DE" b="1" dirty="0" err="1"/>
              <a:t>strato+meso</a:t>
            </a:r>
            <a:r>
              <a:rPr lang="de-DE" b="1" dirty="0"/>
              <a:t> </a:t>
            </a:r>
            <a:r>
              <a:rPr lang="de-DE" b="1" dirty="0" err="1"/>
              <a:t>temperature</a:t>
            </a:r>
            <a:endParaRPr lang="de-DE" b="1" dirty="0"/>
          </a:p>
          <a:p>
            <a:pPr lvl="1"/>
            <a:r>
              <a:rPr lang="de-DE" b="1" dirty="0" err="1"/>
              <a:t>unique</a:t>
            </a:r>
            <a:r>
              <a:rPr lang="de-DE" b="1" dirty="0"/>
              <a:t> </a:t>
            </a:r>
            <a:r>
              <a:rPr lang="de-DE" b="1" dirty="0" err="1"/>
              <a:t>for</a:t>
            </a:r>
            <a:r>
              <a:rPr lang="de-DE" b="1" dirty="0"/>
              <a:t> </a:t>
            </a:r>
            <a:r>
              <a:rPr lang="de-DE" b="1" dirty="0" err="1"/>
              <a:t>aerosol</a:t>
            </a:r>
            <a:endParaRPr lang="de-DE" b="1" dirty="0"/>
          </a:p>
          <a:p>
            <a:pPr lvl="1"/>
            <a:r>
              <a:rPr lang="de-DE" b="1" dirty="0" err="1"/>
              <a:t>good</a:t>
            </a:r>
            <a:r>
              <a:rPr lang="de-DE" b="1" dirty="0"/>
              <a:t> </a:t>
            </a:r>
            <a:r>
              <a:rPr lang="de-DE" b="1" dirty="0" err="1"/>
              <a:t>for</a:t>
            </a:r>
            <a:r>
              <a:rPr lang="de-DE" b="1" dirty="0"/>
              <a:t> </a:t>
            </a:r>
            <a:r>
              <a:rPr lang="de-DE" b="1" dirty="0" err="1"/>
              <a:t>strato</a:t>
            </a:r>
            <a:r>
              <a:rPr lang="de-DE" b="1" dirty="0"/>
              <a:t> + </a:t>
            </a:r>
            <a:r>
              <a:rPr lang="de-DE" b="1" dirty="0" err="1"/>
              <a:t>tropo</a:t>
            </a:r>
            <a:r>
              <a:rPr lang="de-DE" b="1" dirty="0"/>
              <a:t> </a:t>
            </a:r>
            <a:r>
              <a:rPr lang="de-DE" b="1" dirty="0" err="1"/>
              <a:t>ozone</a:t>
            </a:r>
            <a:endParaRPr lang="de-DE" b="1" dirty="0"/>
          </a:p>
          <a:p>
            <a:pPr lvl="1"/>
            <a:r>
              <a:rPr lang="de-DE" dirty="0" err="1"/>
              <a:t>water</a:t>
            </a:r>
            <a:r>
              <a:rPr lang="de-DE" dirty="0"/>
              <a:t> </a:t>
            </a:r>
            <a:r>
              <a:rPr lang="de-DE" dirty="0" err="1" smtClean="0"/>
              <a:t>vapor</a:t>
            </a:r>
            <a:endParaRPr lang="de-DE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49" y="141663"/>
            <a:ext cx="873026" cy="64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12345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successes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1052736"/>
            <a:ext cx="7705103" cy="2376264"/>
          </a:xfrm>
        </p:spPr>
        <p:txBody>
          <a:bodyPr/>
          <a:lstStyle/>
          <a:p>
            <a:r>
              <a:rPr lang="de-DE" b="1" dirty="0" err="1"/>
              <a:t>p</a:t>
            </a:r>
            <a:r>
              <a:rPr lang="de-DE" b="1" dirty="0" err="1" smtClean="0"/>
              <a:t>art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SPARC-LOTUS </a:t>
            </a:r>
            <a:r>
              <a:rPr lang="de-DE" b="1" dirty="0" err="1" smtClean="0"/>
              <a:t>ozone</a:t>
            </a:r>
            <a:r>
              <a:rPr lang="de-DE" b="1" dirty="0" smtClean="0"/>
              <a:t> </a:t>
            </a:r>
            <a:r>
              <a:rPr lang="de-DE" b="1" dirty="0" err="1" smtClean="0"/>
              <a:t>profile</a:t>
            </a:r>
            <a:r>
              <a:rPr lang="de-DE" b="1" dirty="0" smtClean="0"/>
              <a:t> </a:t>
            </a:r>
            <a:r>
              <a:rPr lang="de-DE" b="1" dirty="0" err="1" smtClean="0"/>
              <a:t>trend</a:t>
            </a:r>
            <a:r>
              <a:rPr lang="de-DE" b="1" dirty="0" smtClean="0"/>
              <a:t> </a:t>
            </a:r>
            <a:r>
              <a:rPr lang="de-DE" b="1" dirty="0" err="1" smtClean="0"/>
              <a:t>activity</a:t>
            </a:r>
            <a:endParaRPr lang="de-DE" b="1" dirty="0" smtClean="0"/>
          </a:p>
          <a:p>
            <a:r>
              <a:rPr lang="de-DE" b="1" dirty="0" err="1"/>
              <a:t>p</a:t>
            </a:r>
            <a:r>
              <a:rPr lang="de-DE" b="1" dirty="0" err="1" smtClean="0"/>
              <a:t>art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2018 WMO/UNEP </a:t>
            </a:r>
            <a:r>
              <a:rPr lang="de-DE" b="1" dirty="0" err="1" smtClean="0"/>
              <a:t>ozone</a:t>
            </a:r>
            <a:r>
              <a:rPr lang="de-DE" b="1" dirty="0" smtClean="0"/>
              <a:t> </a:t>
            </a:r>
            <a:r>
              <a:rPr lang="de-DE" b="1" dirty="0" err="1" smtClean="0"/>
              <a:t>assessment</a:t>
            </a:r>
            <a:endParaRPr lang="de-DE" b="1" dirty="0" smtClean="0"/>
          </a:p>
          <a:p>
            <a:r>
              <a:rPr lang="de-DE" b="1" dirty="0" smtClean="0"/>
              <a:t>Lauder </a:t>
            </a:r>
            <a:r>
              <a:rPr lang="de-DE" b="1" dirty="0" err="1" smtClean="0"/>
              <a:t>lidar</a:t>
            </a:r>
            <a:r>
              <a:rPr lang="de-DE" b="1" dirty="0" smtClean="0"/>
              <a:t> </a:t>
            </a:r>
            <a:r>
              <a:rPr lang="de-DE" b="1" dirty="0" err="1" smtClean="0"/>
              <a:t>looking</a:t>
            </a:r>
            <a:r>
              <a:rPr lang="de-DE" b="1" dirty="0" smtClean="0"/>
              <a:t> </a:t>
            </a:r>
            <a:r>
              <a:rPr lang="de-DE" b="1" dirty="0" err="1" smtClean="0"/>
              <a:t>good</a:t>
            </a:r>
            <a:r>
              <a:rPr lang="de-DE" b="1" dirty="0" smtClean="0"/>
              <a:t> </a:t>
            </a:r>
            <a:r>
              <a:rPr lang="de-DE" b="1" dirty="0" err="1" smtClean="0"/>
              <a:t>again</a:t>
            </a:r>
            <a:endParaRPr lang="de-DE" b="1" dirty="0" smtClean="0"/>
          </a:p>
          <a:p>
            <a:r>
              <a:rPr lang="de-DE" b="1" dirty="0" err="1" smtClean="0"/>
              <a:t>Reunion</a:t>
            </a:r>
            <a:r>
              <a:rPr lang="de-DE" b="1" dirty="0" smtClean="0"/>
              <a:t> / </a:t>
            </a:r>
            <a:r>
              <a:rPr lang="de-DE" b="1" dirty="0" err="1" smtClean="0"/>
              <a:t>Maido</a:t>
            </a:r>
            <a:r>
              <a:rPr lang="de-DE" b="1" dirty="0" smtClean="0"/>
              <a:t> </a:t>
            </a:r>
            <a:r>
              <a:rPr lang="de-DE" b="1" dirty="0" err="1" smtClean="0"/>
              <a:t>established</a:t>
            </a:r>
            <a:r>
              <a:rPr lang="de-DE" b="1" dirty="0" smtClean="0"/>
              <a:t> &amp; </a:t>
            </a:r>
            <a:r>
              <a:rPr lang="de-DE" b="1" dirty="0" err="1" smtClean="0"/>
              <a:t>looking</a:t>
            </a:r>
            <a:r>
              <a:rPr lang="de-DE" b="1" dirty="0" smtClean="0"/>
              <a:t> </a:t>
            </a:r>
            <a:r>
              <a:rPr lang="de-DE" b="1" dirty="0" err="1" smtClean="0"/>
              <a:t>good</a:t>
            </a:r>
            <a:endParaRPr lang="de-DE" b="1" dirty="0" smtClean="0"/>
          </a:p>
          <a:p>
            <a:r>
              <a:rPr lang="de-DE" b="1" dirty="0" smtClean="0"/>
              <a:t>Dome-C </a:t>
            </a:r>
            <a:r>
              <a:rPr lang="de-DE" b="1" dirty="0" err="1" smtClean="0"/>
              <a:t>transition</a:t>
            </a:r>
            <a:r>
              <a:rPr lang="de-DE" b="1" dirty="0" smtClean="0"/>
              <a:t> </a:t>
            </a:r>
            <a:r>
              <a:rPr lang="de-DE" b="1" dirty="0" err="1" smtClean="0"/>
              <a:t>worked</a:t>
            </a:r>
            <a:endParaRPr lang="de-DE" b="1" dirty="0" smtClean="0"/>
          </a:p>
          <a:p>
            <a:r>
              <a:rPr lang="de-DE" b="1" dirty="0" smtClean="0"/>
              <a:t>ISSI-Bern </a:t>
            </a:r>
            <a:r>
              <a:rPr lang="de-DE" b="1" dirty="0" err="1" smtClean="0"/>
              <a:t>uncertainty</a:t>
            </a:r>
            <a:r>
              <a:rPr lang="de-DE" b="1" dirty="0" smtClean="0"/>
              <a:t> </a:t>
            </a:r>
            <a:r>
              <a:rPr lang="de-DE" b="1" dirty="0" err="1" smtClean="0"/>
              <a:t>standardization</a:t>
            </a:r>
            <a:endParaRPr lang="de-DE" b="1" dirty="0" smtClean="0"/>
          </a:p>
          <a:p>
            <a:r>
              <a:rPr lang="de-DE" b="1" dirty="0" smtClean="0"/>
              <a:t>OHP </a:t>
            </a:r>
            <a:r>
              <a:rPr lang="de-DE" b="1" dirty="0" err="1" smtClean="0"/>
              <a:t>intercomparison</a:t>
            </a:r>
            <a:r>
              <a:rPr lang="de-DE" b="1" dirty="0" smtClean="0"/>
              <a:t>  + </a:t>
            </a:r>
            <a:r>
              <a:rPr lang="de-DE" b="1" dirty="0" err="1" smtClean="0"/>
              <a:t>more</a:t>
            </a:r>
            <a:r>
              <a:rPr lang="de-DE" b="1" dirty="0" smtClean="0"/>
              <a:t> </a:t>
            </a:r>
            <a:r>
              <a:rPr lang="de-DE" b="1" dirty="0" err="1" smtClean="0"/>
              <a:t>planned</a:t>
            </a:r>
            <a:endParaRPr lang="de-DE" b="1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FEHP - 05/2018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2133D2-C10B-4EF2-9818-6934649FCB4B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395536" y="3861048"/>
            <a:ext cx="7705103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52425" indent="-352425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26035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sz="2400" b="1" dirty="0" err="1" smtClean="0">
                <a:solidFill>
                  <a:schemeClr val="tx2"/>
                </a:solidFill>
              </a:rPr>
              <a:t>challenges</a:t>
            </a:r>
            <a:endParaRPr lang="de-DE" b="1" kern="0" dirty="0" smtClean="0">
              <a:solidFill>
                <a:schemeClr val="tx2"/>
              </a:solidFill>
            </a:endParaRPr>
          </a:p>
          <a:p>
            <a:r>
              <a:rPr lang="de-DE" b="1" kern="0" dirty="0" err="1" smtClean="0"/>
              <a:t>Andoya</a:t>
            </a:r>
            <a:r>
              <a:rPr lang="de-DE" b="1" kern="0" dirty="0" smtClean="0"/>
              <a:t>, </a:t>
            </a:r>
            <a:r>
              <a:rPr lang="de-DE" b="1" kern="0" dirty="0" err="1" smtClean="0"/>
              <a:t>Eureka</a:t>
            </a:r>
            <a:r>
              <a:rPr lang="de-DE" b="1" kern="0" dirty="0" smtClean="0"/>
              <a:t>, Rio </a:t>
            </a:r>
            <a:r>
              <a:rPr lang="de-DE" b="1" kern="0" dirty="0" err="1" smtClean="0"/>
              <a:t>Gallegos</a:t>
            </a:r>
            <a:r>
              <a:rPr lang="de-DE" b="1" kern="0" dirty="0" smtClean="0"/>
              <a:t>, Sondre Stromfjord, Tor </a:t>
            </a:r>
            <a:r>
              <a:rPr lang="de-DE" b="1" kern="0" dirty="0" err="1" smtClean="0"/>
              <a:t>Vergata</a:t>
            </a:r>
            <a:r>
              <a:rPr lang="de-DE" b="1" kern="0" dirty="0" smtClean="0"/>
              <a:t>, …</a:t>
            </a:r>
          </a:p>
          <a:p>
            <a:r>
              <a:rPr lang="de-DE" b="1" kern="0" dirty="0" err="1" smtClean="0"/>
              <a:t>slow</a:t>
            </a:r>
            <a:r>
              <a:rPr lang="de-DE" b="1" kern="0" dirty="0" smtClean="0"/>
              <a:t> </a:t>
            </a:r>
            <a:r>
              <a:rPr lang="de-DE" b="1" kern="0" dirty="0" err="1" smtClean="0"/>
              <a:t>submission</a:t>
            </a:r>
            <a:r>
              <a:rPr lang="de-DE" b="1" kern="0" dirty="0" smtClean="0"/>
              <a:t>, </a:t>
            </a:r>
            <a:r>
              <a:rPr lang="de-DE" b="1" kern="0" dirty="0" err="1" smtClean="0"/>
              <a:t>hdf</a:t>
            </a:r>
            <a:r>
              <a:rPr lang="de-DE" b="1" kern="0" dirty="0" smtClean="0"/>
              <a:t> still not </a:t>
            </a:r>
            <a:r>
              <a:rPr lang="de-DE" b="1" kern="0" dirty="0" err="1" smtClean="0"/>
              <a:t>widespread</a:t>
            </a:r>
            <a:r>
              <a:rPr lang="de-DE" b="1" kern="0" dirty="0" smtClean="0"/>
              <a:t>, </a:t>
            </a:r>
            <a:r>
              <a:rPr lang="de-DE" b="1" kern="0" dirty="0" err="1" smtClean="0"/>
              <a:t>hdf</a:t>
            </a:r>
            <a:r>
              <a:rPr lang="de-DE" b="1" kern="0" dirty="0" smtClean="0"/>
              <a:t>-aerosol </a:t>
            </a:r>
            <a:r>
              <a:rPr lang="de-DE" b="1" kern="0" dirty="0" err="1" smtClean="0"/>
              <a:t>missing</a:t>
            </a:r>
            <a:endParaRPr lang="de-DE" b="1" kern="0" dirty="0" smtClean="0"/>
          </a:p>
          <a:p>
            <a:r>
              <a:rPr lang="de-DE" b="1" kern="0" dirty="0" err="1"/>
              <a:t>a</a:t>
            </a:r>
            <a:r>
              <a:rPr lang="de-DE" b="1" kern="0" dirty="0" err="1" smtClean="0"/>
              <a:t>ging</a:t>
            </a:r>
            <a:r>
              <a:rPr lang="de-DE" b="1" kern="0" dirty="0" smtClean="0"/>
              <a:t> &amp; </a:t>
            </a:r>
            <a:r>
              <a:rPr lang="de-DE" b="1" kern="0" dirty="0" err="1" smtClean="0"/>
              <a:t>retirement</a:t>
            </a:r>
            <a:endParaRPr lang="de-DE" b="1" kern="0" dirty="0" smtClean="0"/>
          </a:p>
          <a:p>
            <a:r>
              <a:rPr lang="de-DE" b="1" kern="0" dirty="0" smtClean="0"/>
              <a:t>web-site </a:t>
            </a:r>
            <a:r>
              <a:rPr lang="de-DE" b="1" kern="0" dirty="0" err="1" smtClean="0"/>
              <a:t>move</a:t>
            </a:r>
            <a:endParaRPr lang="de-DE" b="1" kern="0" dirty="0" smtClean="0"/>
          </a:p>
          <a:p>
            <a:r>
              <a:rPr lang="de-DE" b="1" kern="0" dirty="0" err="1" smtClean="0"/>
              <a:t>perception</a:t>
            </a:r>
            <a:r>
              <a:rPr lang="de-DE" b="1" kern="0" dirty="0" smtClean="0"/>
              <a:t> </a:t>
            </a:r>
            <a:r>
              <a:rPr lang="de-DE" b="1" kern="0" dirty="0" err="1" smtClean="0"/>
              <a:t>of</a:t>
            </a:r>
            <a:r>
              <a:rPr lang="de-DE" b="1" kern="0" dirty="0" smtClean="0"/>
              <a:t> „same </a:t>
            </a:r>
            <a:r>
              <a:rPr lang="de-DE" b="1" kern="0" dirty="0" err="1" smtClean="0"/>
              <a:t>old</a:t>
            </a:r>
            <a:r>
              <a:rPr lang="de-DE" b="1" kern="0" dirty="0" smtClean="0"/>
              <a:t>“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5795889" y="2564904"/>
            <a:ext cx="2952575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52425" indent="-352425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26035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b="1" kern="0" dirty="0" smtClean="0"/>
              <a:t>Khaykin et al. </a:t>
            </a:r>
            <a:r>
              <a:rPr lang="de-DE" b="1" kern="0" dirty="0" err="1" smtClean="0"/>
              <a:t>aerosol</a:t>
            </a:r>
            <a:r>
              <a:rPr lang="de-DE" b="1" kern="0" dirty="0" smtClean="0"/>
              <a:t> time </a:t>
            </a:r>
            <a:r>
              <a:rPr lang="de-DE" b="1" kern="0" dirty="0" err="1" smtClean="0"/>
              <a:t>series</a:t>
            </a:r>
            <a:endParaRPr lang="de-DE" b="1" kern="0" dirty="0" smtClean="0"/>
          </a:p>
        </p:txBody>
      </p:sp>
    </p:spTree>
    <p:extLst>
      <p:ext uri="{BB962C8B-B14F-4D97-AF65-F5344CB8AC3E}">
        <p14:creationId xmlns:p14="http://schemas.microsoft.com/office/powerpoint/2010/main" val="29517186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NDACC </a:t>
            </a:r>
            <a:r>
              <a:rPr lang="de-DE" dirty="0" err="1" smtClean="0"/>
              <a:t>lidar</a:t>
            </a:r>
            <a:r>
              <a:rPr lang="de-DE" dirty="0" smtClean="0"/>
              <a:t> </a:t>
            </a:r>
            <a:r>
              <a:rPr lang="de-DE" dirty="0" err="1" smtClean="0"/>
              <a:t>working</a:t>
            </a:r>
            <a:r>
              <a:rPr lang="de-DE" dirty="0" smtClean="0"/>
              <a:t> </a:t>
            </a:r>
            <a:r>
              <a:rPr lang="de-DE" dirty="0" err="1" smtClean="0"/>
              <a:t>group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980728"/>
            <a:ext cx="3092766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22"/>
          <a:stretch>
            <a:fillRect/>
          </a:stretch>
        </p:blipFill>
        <p:spPr bwMode="auto">
          <a:xfrm>
            <a:off x="395536" y="4056447"/>
            <a:ext cx="2304256" cy="239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039" y="4077072"/>
            <a:ext cx="3126331" cy="2344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4497"/>
            <a:ext cx="2160240" cy="3006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32211" y="4542219"/>
            <a:ext cx="3424015" cy="830997"/>
          </a:xfrm>
          <a:solidFill>
            <a:schemeClr val="bg1">
              <a:alpha val="74000"/>
            </a:schemeClr>
          </a:solidFill>
        </p:spPr>
        <p:txBody>
          <a:bodyPr wrap="none" anchor="ctr" anchorCtr="0">
            <a:spAutoFit/>
          </a:bodyPr>
          <a:lstStyle/>
          <a:p>
            <a:pPr marL="0" indent="0" algn="ctr">
              <a:buNone/>
            </a:pPr>
            <a:r>
              <a:rPr lang="de-DE" sz="5400" b="1" dirty="0" err="1" smtClean="0"/>
              <a:t>Priorities</a:t>
            </a:r>
            <a:r>
              <a:rPr lang="de-DE" sz="5400" b="1" dirty="0" smtClean="0"/>
              <a:t>?</a:t>
            </a:r>
            <a:endParaRPr lang="en-US" sz="5400" b="1" dirty="0"/>
          </a:p>
        </p:txBody>
      </p:sp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1835696" y="3030051"/>
            <a:ext cx="6732612" cy="830997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352425" indent="-352425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26035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de-DE" sz="5400" b="1" kern="0" dirty="0" err="1" smtClean="0"/>
              <a:t>What</a:t>
            </a:r>
            <a:r>
              <a:rPr lang="de-DE" sz="5400" b="1" kern="0" dirty="0" smtClean="0"/>
              <a:t> </a:t>
            </a:r>
            <a:r>
              <a:rPr lang="de-DE" sz="5400" b="1" kern="0" dirty="0" err="1" smtClean="0"/>
              <a:t>should</a:t>
            </a:r>
            <a:r>
              <a:rPr lang="de-DE" sz="5400" b="1" kern="0" dirty="0" smtClean="0"/>
              <a:t> </a:t>
            </a:r>
            <a:r>
              <a:rPr lang="de-DE" sz="5400" b="1" kern="0" dirty="0" err="1" smtClean="0"/>
              <a:t>we</a:t>
            </a:r>
            <a:r>
              <a:rPr lang="de-DE" sz="5400" b="1" kern="0" dirty="0" smtClean="0"/>
              <a:t> do?</a:t>
            </a:r>
          </a:p>
        </p:txBody>
      </p:sp>
      <p:sp>
        <p:nvSpPr>
          <p:cNvPr id="9" name="Inhaltsplatzhalter 2"/>
          <p:cNvSpPr txBox="1">
            <a:spLocks/>
          </p:cNvSpPr>
          <p:nvPr/>
        </p:nvSpPr>
        <p:spPr bwMode="auto">
          <a:xfrm>
            <a:off x="1619672" y="1517883"/>
            <a:ext cx="5155257" cy="830997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352425" indent="-352425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26035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de-DE" sz="5400" b="1" kern="0" dirty="0" err="1" smtClean="0"/>
              <a:t>Your</a:t>
            </a:r>
            <a:r>
              <a:rPr lang="de-DE" sz="5400" b="1" kern="0" dirty="0" smtClean="0"/>
              <a:t> </a:t>
            </a:r>
            <a:r>
              <a:rPr lang="de-DE" sz="5400" b="1" kern="0" dirty="0" err="1" smtClean="0"/>
              <a:t>thoughts</a:t>
            </a:r>
            <a:r>
              <a:rPr lang="de-DE" sz="5400" b="1" kern="0" dirty="0" smtClean="0"/>
              <a:t>?</a:t>
            </a:r>
            <a:endParaRPr lang="en-US" sz="5400" b="1" kern="0" dirty="0"/>
          </a:p>
        </p:txBody>
      </p:sp>
    </p:spTree>
    <p:extLst>
      <p:ext uri="{BB962C8B-B14F-4D97-AF65-F5344CB8AC3E}">
        <p14:creationId xmlns:p14="http://schemas.microsoft.com/office/powerpoint/2010/main" val="27107795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</a:t>
            </a:r>
            <a:r>
              <a:rPr lang="de-DE" dirty="0" err="1" smtClean="0"/>
              <a:t>ystems</a:t>
            </a:r>
            <a:r>
              <a:rPr lang="de-DE" dirty="0" smtClean="0"/>
              <a:t> &amp; </a:t>
            </a:r>
            <a:r>
              <a:rPr lang="de-DE" dirty="0" err="1" smtClean="0"/>
              <a:t>activities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9" y="1052736"/>
            <a:ext cx="4392736" cy="4318000"/>
          </a:xfrm>
        </p:spPr>
        <p:txBody>
          <a:bodyPr/>
          <a:lstStyle/>
          <a:p>
            <a:r>
              <a:rPr lang="de-DE" b="1" dirty="0" smtClean="0"/>
              <a:t>NDACC </a:t>
            </a:r>
            <a:r>
              <a:rPr lang="de-DE" b="1" dirty="0" err="1" smtClean="0"/>
              <a:t>lidars</a:t>
            </a:r>
            <a:r>
              <a:rPr lang="de-DE" b="1" dirty="0" smtClean="0"/>
              <a:t> </a:t>
            </a:r>
            <a:r>
              <a:rPr lang="de-DE" b="1" dirty="0" err="1" smtClean="0"/>
              <a:t>measure</a:t>
            </a:r>
            <a:endParaRPr lang="de-DE" b="1" dirty="0"/>
          </a:p>
          <a:p>
            <a:pPr lvl="1"/>
            <a:r>
              <a:rPr lang="de-DE" dirty="0" smtClean="0"/>
              <a:t>Ozone </a:t>
            </a:r>
            <a:r>
              <a:rPr lang="de-DE" dirty="0" err="1" smtClean="0"/>
              <a:t>profiles</a:t>
            </a:r>
            <a:r>
              <a:rPr lang="de-DE" dirty="0" smtClean="0"/>
              <a:t> (1 </a:t>
            </a:r>
            <a:r>
              <a:rPr lang="de-DE" dirty="0" err="1" smtClean="0"/>
              <a:t>to</a:t>
            </a:r>
            <a:r>
              <a:rPr lang="de-DE" dirty="0" smtClean="0"/>
              <a:t> 50 km)</a:t>
            </a:r>
          </a:p>
          <a:p>
            <a:pPr lvl="1"/>
            <a:r>
              <a:rPr lang="de-DE" dirty="0" err="1" smtClean="0"/>
              <a:t>Temperature</a:t>
            </a:r>
            <a:r>
              <a:rPr lang="de-DE" dirty="0" smtClean="0"/>
              <a:t> </a:t>
            </a:r>
            <a:r>
              <a:rPr lang="de-DE" dirty="0" err="1" smtClean="0"/>
              <a:t>profiles</a:t>
            </a:r>
            <a:r>
              <a:rPr lang="de-DE" dirty="0" smtClean="0"/>
              <a:t> (15 </a:t>
            </a:r>
            <a:r>
              <a:rPr lang="de-DE" dirty="0" err="1" smtClean="0"/>
              <a:t>to</a:t>
            </a:r>
            <a:r>
              <a:rPr lang="de-DE" dirty="0" smtClean="0"/>
              <a:t> 90 km)</a:t>
            </a:r>
          </a:p>
          <a:p>
            <a:pPr lvl="1"/>
            <a:r>
              <a:rPr lang="de-DE" dirty="0" smtClean="0"/>
              <a:t>Aerosol </a:t>
            </a:r>
            <a:r>
              <a:rPr lang="de-DE" dirty="0" err="1" smtClean="0"/>
              <a:t>profiles</a:t>
            </a:r>
            <a:r>
              <a:rPr lang="de-DE" dirty="0"/>
              <a:t> </a:t>
            </a:r>
            <a:r>
              <a:rPr lang="de-DE" dirty="0" smtClean="0"/>
              <a:t>(2 </a:t>
            </a:r>
            <a:r>
              <a:rPr lang="de-DE" dirty="0" err="1" smtClean="0"/>
              <a:t>to</a:t>
            </a:r>
            <a:r>
              <a:rPr lang="de-DE" dirty="0" smtClean="0"/>
              <a:t> 30 km)</a:t>
            </a:r>
          </a:p>
          <a:p>
            <a:pPr lvl="1"/>
            <a:r>
              <a:rPr lang="de-DE" dirty="0" err="1" smtClean="0"/>
              <a:t>Water</a:t>
            </a:r>
            <a:r>
              <a:rPr lang="de-DE" dirty="0" smtClean="0"/>
              <a:t> </a:t>
            </a:r>
            <a:r>
              <a:rPr lang="de-DE" dirty="0" err="1" smtClean="0"/>
              <a:t>vapor</a:t>
            </a:r>
            <a:r>
              <a:rPr lang="de-DE" dirty="0" smtClean="0"/>
              <a:t> </a:t>
            </a:r>
            <a:r>
              <a:rPr lang="de-DE" dirty="0" err="1" smtClean="0"/>
              <a:t>profiles</a:t>
            </a:r>
            <a:r>
              <a:rPr lang="de-DE" dirty="0" smtClean="0"/>
              <a:t> (1 </a:t>
            </a:r>
            <a:r>
              <a:rPr lang="de-DE" dirty="0" err="1" smtClean="0"/>
              <a:t>to</a:t>
            </a:r>
            <a:r>
              <a:rPr lang="de-DE" dirty="0" smtClean="0"/>
              <a:t> 12 km)</a:t>
            </a:r>
          </a:p>
          <a:p>
            <a:pPr lvl="1"/>
            <a:r>
              <a:rPr lang="de-DE" b="1" dirty="0" err="1" smtClean="0"/>
              <a:t>using</a:t>
            </a:r>
            <a:r>
              <a:rPr lang="de-DE" b="1" dirty="0" smtClean="0"/>
              <a:t> </a:t>
            </a:r>
            <a:r>
              <a:rPr lang="de-DE" b="1" dirty="0" err="1" smtClean="0"/>
              <a:t>lasers</a:t>
            </a:r>
            <a:endParaRPr lang="de-DE" b="1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FEHP - 05/2018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2133D2-C10B-4EF2-9818-6934649FCB4B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4715768" y="1052736"/>
            <a:ext cx="4392736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52425" indent="-352425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26035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b="1" kern="0" dirty="0" smtClean="0"/>
              <a:t>NDACC </a:t>
            </a:r>
            <a:r>
              <a:rPr lang="de-DE" b="1" kern="0" dirty="0" err="1" smtClean="0"/>
              <a:t>sondes</a:t>
            </a:r>
            <a:r>
              <a:rPr lang="de-DE" b="1" kern="0" dirty="0" smtClean="0"/>
              <a:t> </a:t>
            </a:r>
            <a:r>
              <a:rPr lang="de-DE" b="1" kern="0" dirty="0" err="1" smtClean="0"/>
              <a:t>measure</a:t>
            </a:r>
            <a:endParaRPr lang="de-DE" b="1" kern="0" dirty="0" smtClean="0"/>
          </a:p>
          <a:p>
            <a:pPr lvl="1"/>
            <a:r>
              <a:rPr lang="de-DE" kern="0" dirty="0" smtClean="0"/>
              <a:t>Ozone </a:t>
            </a:r>
            <a:r>
              <a:rPr lang="de-DE" kern="0" dirty="0" err="1" smtClean="0"/>
              <a:t>profiles</a:t>
            </a:r>
            <a:r>
              <a:rPr lang="de-DE" kern="0" dirty="0" smtClean="0"/>
              <a:t> (0 </a:t>
            </a:r>
            <a:r>
              <a:rPr lang="de-DE" kern="0" dirty="0" err="1" smtClean="0"/>
              <a:t>to</a:t>
            </a:r>
            <a:r>
              <a:rPr lang="de-DE" kern="0" dirty="0" smtClean="0"/>
              <a:t> 30 km)</a:t>
            </a:r>
          </a:p>
          <a:p>
            <a:pPr lvl="1"/>
            <a:r>
              <a:rPr lang="de-DE" kern="0" dirty="0" err="1" smtClean="0"/>
              <a:t>Temperature</a:t>
            </a:r>
            <a:r>
              <a:rPr lang="de-DE" kern="0" dirty="0" smtClean="0"/>
              <a:t> </a:t>
            </a:r>
            <a:r>
              <a:rPr lang="de-DE" kern="0" dirty="0" err="1" smtClean="0"/>
              <a:t>profiles</a:t>
            </a:r>
            <a:r>
              <a:rPr lang="de-DE" kern="0" dirty="0" smtClean="0"/>
              <a:t> (0 </a:t>
            </a:r>
            <a:r>
              <a:rPr lang="de-DE" kern="0" dirty="0" err="1" smtClean="0"/>
              <a:t>to</a:t>
            </a:r>
            <a:r>
              <a:rPr lang="de-DE" kern="0" dirty="0" smtClean="0"/>
              <a:t> 30 km)</a:t>
            </a:r>
          </a:p>
          <a:p>
            <a:pPr lvl="1"/>
            <a:r>
              <a:rPr lang="de-DE" kern="0" dirty="0" err="1" smtClean="0"/>
              <a:t>Water</a:t>
            </a:r>
            <a:r>
              <a:rPr lang="de-DE" kern="0" dirty="0" smtClean="0"/>
              <a:t> </a:t>
            </a:r>
            <a:r>
              <a:rPr lang="de-DE" kern="0" dirty="0" err="1" smtClean="0"/>
              <a:t>vapor</a:t>
            </a:r>
            <a:r>
              <a:rPr lang="de-DE" kern="0" dirty="0" smtClean="0"/>
              <a:t> </a:t>
            </a:r>
            <a:r>
              <a:rPr lang="de-DE" kern="0" dirty="0" err="1" smtClean="0"/>
              <a:t>profiles</a:t>
            </a:r>
            <a:r>
              <a:rPr lang="de-DE" kern="0" dirty="0" smtClean="0"/>
              <a:t> (0 </a:t>
            </a:r>
            <a:r>
              <a:rPr lang="de-DE" kern="0" dirty="0" err="1" smtClean="0"/>
              <a:t>to</a:t>
            </a:r>
            <a:r>
              <a:rPr lang="de-DE" kern="0" dirty="0" smtClean="0"/>
              <a:t> </a:t>
            </a:r>
            <a:r>
              <a:rPr lang="de-DE" kern="0" dirty="0" smtClean="0"/>
              <a:t>12/25 </a:t>
            </a:r>
            <a:r>
              <a:rPr lang="de-DE" kern="0" dirty="0" smtClean="0"/>
              <a:t>km)</a:t>
            </a:r>
          </a:p>
          <a:p>
            <a:pPr lvl="1"/>
            <a:r>
              <a:rPr lang="de-DE" sz="1600" kern="0" dirty="0"/>
              <a:t>Aerosol </a:t>
            </a:r>
            <a:r>
              <a:rPr lang="de-DE" sz="1600" kern="0" dirty="0" err="1"/>
              <a:t>profiles</a:t>
            </a:r>
            <a:r>
              <a:rPr lang="de-DE" sz="1600" kern="0" dirty="0"/>
              <a:t> (2 </a:t>
            </a:r>
            <a:r>
              <a:rPr lang="de-DE" sz="1600" kern="0" dirty="0" err="1"/>
              <a:t>to</a:t>
            </a:r>
            <a:r>
              <a:rPr lang="de-DE" sz="1600" kern="0" dirty="0"/>
              <a:t> 30 km</a:t>
            </a:r>
            <a:r>
              <a:rPr lang="de-DE" sz="1600" kern="0" dirty="0" smtClean="0"/>
              <a:t>)</a:t>
            </a:r>
          </a:p>
          <a:p>
            <a:pPr lvl="1"/>
            <a:r>
              <a:rPr lang="de-DE" b="1" kern="0" dirty="0" err="1"/>
              <a:t>u</a:t>
            </a:r>
            <a:r>
              <a:rPr lang="de-DE" b="1" kern="0" dirty="0" err="1" smtClean="0"/>
              <a:t>sing</a:t>
            </a:r>
            <a:r>
              <a:rPr lang="de-DE" b="1" kern="0" dirty="0" smtClean="0"/>
              <a:t> </a:t>
            </a:r>
            <a:r>
              <a:rPr lang="de-DE" b="1" kern="0" dirty="0" err="1" smtClean="0"/>
              <a:t>balloons</a:t>
            </a:r>
            <a:endParaRPr lang="de-DE" b="1" kern="0" dirty="0" smtClean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395536" y="3746752"/>
            <a:ext cx="4392736" cy="200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52425" indent="-352425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26035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b="1" kern="0" dirty="0" smtClean="0"/>
              <a:t>NDACC </a:t>
            </a:r>
            <a:r>
              <a:rPr lang="de-DE" b="1" kern="0" dirty="0" err="1" smtClean="0"/>
              <a:t>microwaves</a:t>
            </a:r>
            <a:r>
              <a:rPr lang="de-DE" b="1" kern="0" dirty="0" smtClean="0"/>
              <a:t> </a:t>
            </a:r>
            <a:r>
              <a:rPr lang="de-DE" b="1" kern="0" dirty="0" err="1" smtClean="0"/>
              <a:t>measure</a:t>
            </a:r>
            <a:endParaRPr lang="de-DE" b="1" kern="0" dirty="0" smtClean="0"/>
          </a:p>
          <a:p>
            <a:pPr lvl="1"/>
            <a:r>
              <a:rPr lang="de-DE" kern="0" dirty="0" smtClean="0"/>
              <a:t>Ozone </a:t>
            </a:r>
            <a:r>
              <a:rPr lang="de-DE" kern="0" dirty="0" err="1" smtClean="0"/>
              <a:t>Profiles</a:t>
            </a:r>
            <a:r>
              <a:rPr lang="de-DE" kern="0" dirty="0" smtClean="0"/>
              <a:t> (20 </a:t>
            </a:r>
            <a:r>
              <a:rPr lang="de-DE" kern="0" dirty="0" err="1" smtClean="0"/>
              <a:t>to</a:t>
            </a:r>
            <a:r>
              <a:rPr lang="de-DE" kern="0" dirty="0" smtClean="0"/>
              <a:t> 60 km)</a:t>
            </a:r>
          </a:p>
          <a:p>
            <a:pPr lvl="1"/>
            <a:r>
              <a:rPr lang="de-DE" kern="0" dirty="0" err="1" smtClean="0"/>
              <a:t>ClO</a:t>
            </a:r>
            <a:r>
              <a:rPr lang="de-DE" kern="0" dirty="0" smtClean="0"/>
              <a:t> </a:t>
            </a:r>
            <a:r>
              <a:rPr lang="de-DE" kern="0" dirty="0" err="1" smtClean="0"/>
              <a:t>Profiles</a:t>
            </a:r>
            <a:r>
              <a:rPr lang="de-DE" kern="0" dirty="0" smtClean="0"/>
              <a:t> (</a:t>
            </a:r>
            <a:r>
              <a:rPr lang="de-DE" kern="0" dirty="0" err="1" smtClean="0"/>
              <a:t>Stratosphere</a:t>
            </a:r>
            <a:r>
              <a:rPr lang="de-DE" kern="0" dirty="0" smtClean="0"/>
              <a:t>)</a:t>
            </a:r>
          </a:p>
          <a:p>
            <a:pPr lvl="1"/>
            <a:r>
              <a:rPr lang="de-DE" kern="0" dirty="0" smtClean="0"/>
              <a:t>H2O </a:t>
            </a:r>
            <a:r>
              <a:rPr lang="de-DE" kern="0" dirty="0" err="1" smtClean="0"/>
              <a:t>Profiles</a:t>
            </a:r>
            <a:r>
              <a:rPr lang="de-DE" kern="0" dirty="0" smtClean="0"/>
              <a:t> (25 </a:t>
            </a:r>
            <a:r>
              <a:rPr lang="de-DE" kern="0" dirty="0" err="1" smtClean="0"/>
              <a:t>to</a:t>
            </a:r>
            <a:r>
              <a:rPr lang="de-DE" kern="0" dirty="0" smtClean="0"/>
              <a:t> 80 km)</a:t>
            </a:r>
          </a:p>
          <a:p>
            <a:pPr lvl="1"/>
            <a:r>
              <a:rPr lang="de-DE" b="1" kern="0" dirty="0" err="1" smtClean="0"/>
              <a:t>using</a:t>
            </a:r>
            <a:r>
              <a:rPr lang="de-DE" b="1" kern="0" dirty="0" smtClean="0"/>
              <a:t> </a:t>
            </a:r>
            <a:r>
              <a:rPr lang="de-DE" b="1" kern="0" dirty="0" err="1" smtClean="0"/>
              <a:t>atmospheric</a:t>
            </a:r>
            <a:r>
              <a:rPr lang="de-DE" b="1" kern="0" dirty="0" smtClean="0"/>
              <a:t> </a:t>
            </a:r>
            <a:r>
              <a:rPr lang="de-DE" b="1" kern="0" dirty="0" err="1" smtClean="0"/>
              <a:t>emissions</a:t>
            </a:r>
            <a:endParaRPr lang="de-DE" b="1" kern="0" dirty="0" smtClean="0"/>
          </a:p>
        </p:txBody>
      </p:sp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4715768" y="3699416"/>
            <a:ext cx="4392736" cy="2053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52425" indent="-352425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26035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b="1" kern="0" dirty="0" smtClean="0"/>
              <a:t>NDACC </a:t>
            </a:r>
            <a:r>
              <a:rPr lang="de-DE" b="1" kern="0" dirty="0" smtClean="0"/>
              <a:t>FTIRs </a:t>
            </a:r>
            <a:r>
              <a:rPr lang="de-DE" b="1" kern="0" dirty="0" err="1" smtClean="0"/>
              <a:t>measure</a:t>
            </a:r>
            <a:endParaRPr lang="de-DE" b="1" kern="0" dirty="0" smtClean="0"/>
          </a:p>
          <a:p>
            <a:pPr lvl="1"/>
            <a:r>
              <a:rPr lang="de-DE" kern="0" dirty="0" smtClean="0"/>
              <a:t>Ozone </a:t>
            </a:r>
            <a:r>
              <a:rPr lang="de-DE" kern="0" dirty="0" err="1" smtClean="0"/>
              <a:t>Profiles</a:t>
            </a:r>
            <a:r>
              <a:rPr lang="de-DE" kern="0" dirty="0" smtClean="0"/>
              <a:t> (4 </a:t>
            </a:r>
            <a:r>
              <a:rPr lang="de-DE" kern="0" dirty="0" err="1" smtClean="0"/>
              <a:t>layers</a:t>
            </a:r>
            <a:r>
              <a:rPr lang="de-DE" kern="0" dirty="0" smtClean="0"/>
              <a:t>)</a:t>
            </a:r>
          </a:p>
          <a:p>
            <a:pPr lvl="1"/>
            <a:r>
              <a:rPr lang="de-DE" kern="0" dirty="0" smtClean="0"/>
              <a:t>HCl, ClONO2, </a:t>
            </a:r>
            <a:r>
              <a:rPr lang="de-DE" kern="0" dirty="0" err="1" smtClean="0"/>
              <a:t>ClO</a:t>
            </a:r>
            <a:r>
              <a:rPr lang="de-DE" kern="0" dirty="0" smtClean="0"/>
              <a:t>, CH4, N2O, HF, H2O,  … (Columns)</a:t>
            </a:r>
          </a:p>
          <a:p>
            <a:pPr lvl="1"/>
            <a:r>
              <a:rPr lang="de-DE" b="1" kern="0" dirty="0" err="1" smtClean="0"/>
              <a:t>using</a:t>
            </a:r>
            <a:r>
              <a:rPr lang="de-DE" b="1" kern="0" dirty="0" smtClean="0"/>
              <a:t> </a:t>
            </a:r>
            <a:r>
              <a:rPr lang="de-DE" b="1" kern="0" dirty="0" err="1" smtClean="0"/>
              <a:t>sunlight</a:t>
            </a:r>
            <a:endParaRPr lang="de-DE" b="1" kern="0" dirty="0" smtClean="0"/>
          </a:p>
        </p:txBody>
      </p:sp>
    </p:spTree>
    <p:extLst>
      <p:ext uri="{BB962C8B-B14F-4D97-AF65-F5344CB8AC3E}">
        <p14:creationId xmlns:p14="http://schemas.microsoft.com/office/powerpoint/2010/main" val="15280039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www.ndaccdemo.org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FEHP - 05/2018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2133D2-C10B-4EF2-9818-6934649FCB4B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00" y="1008000"/>
            <a:ext cx="7109460" cy="451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3095628" y="5733256"/>
            <a:ext cx="2922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dirty="0" smtClean="0"/>
              <a:t>23 </a:t>
            </a:r>
            <a:r>
              <a:rPr lang="de-DE" sz="2800" b="1" dirty="0" err="1" smtClean="0"/>
              <a:t>lidar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stations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923940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www.ndaccdemo.org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FEHP - 05/2018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2133D2-C10B-4EF2-9818-6934649FCB4B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00" y="1008000"/>
            <a:ext cx="7109460" cy="451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711170" y="5733256"/>
            <a:ext cx="7691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 smtClean="0"/>
              <a:t>9 </a:t>
            </a:r>
            <a:r>
              <a:rPr lang="de-DE" sz="2400" b="1" dirty="0" err="1" smtClean="0"/>
              <a:t>lidar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stations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submitted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data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since</a:t>
            </a:r>
            <a:r>
              <a:rPr lang="de-DE" sz="2400" b="1" dirty="0" smtClean="0"/>
              <a:t> 1/1/2017 (43%)</a:t>
            </a:r>
            <a:endParaRPr lang="en-US" sz="2400" b="1" dirty="0"/>
          </a:p>
        </p:txBody>
      </p:sp>
      <p:sp>
        <p:nvSpPr>
          <p:cNvPr id="3" name="Rechteck 2"/>
          <p:cNvSpPr/>
          <p:nvPr/>
        </p:nvSpPr>
        <p:spPr bwMode="auto">
          <a:xfrm>
            <a:off x="6578473" y="4632354"/>
            <a:ext cx="369791" cy="504056"/>
          </a:xfrm>
          <a:prstGeom prst="rect">
            <a:avLst/>
          </a:prstGeom>
          <a:solidFill>
            <a:schemeClr val="bg1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6221714" y="2368933"/>
            <a:ext cx="369791" cy="504056"/>
          </a:xfrm>
          <a:prstGeom prst="rect">
            <a:avLst/>
          </a:prstGeom>
          <a:solidFill>
            <a:schemeClr val="bg1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6260298" y="4149080"/>
            <a:ext cx="288032" cy="432048"/>
          </a:xfrm>
          <a:prstGeom prst="rect">
            <a:avLst/>
          </a:prstGeom>
          <a:solidFill>
            <a:schemeClr val="bg1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3419872" y="3727144"/>
            <a:ext cx="288032" cy="432048"/>
          </a:xfrm>
          <a:prstGeom prst="rect">
            <a:avLst/>
          </a:prstGeom>
          <a:solidFill>
            <a:schemeClr val="bg1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2987824" y="2276871"/>
            <a:ext cx="576064" cy="596117"/>
          </a:xfrm>
          <a:prstGeom prst="rect">
            <a:avLst/>
          </a:prstGeom>
          <a:solidFill>
            <a:schemeClr val="bg1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hteck 12"/>
          <p:cNvSpPr/>
          <p:nvPr/>
        </p:nvSpPr>
        <p:spPr bwMode="auto">
          <a:xfrm>
            <a:off x="3177141" y="1052736"/>
            <a:ext cx="576064" cy="648072"/>
          </a:xfrm>
          <a:prstGeom prst="rect">
            <a:avLst/>
          </a:prstGeom>
          <a:solidFill>
            <a:schemeClr val="bg1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3677545" y="1700808"/>
            <a:ext cx="288032" cy="432048"/>
          </a:xfrm>
          <a:prstGeom prst="rect">
            <a:avLst/>
          </a:prstGeom>
          <a:solidFill>
            <a:schemeClr val="bg1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hteck 14"/>
          <p:cNvSpPr/>
          <p:nvPr/>
        </p:nvSpPr>
        <p:spPr bwMode="auto">
          <a:xfrm>
            <a:off x="4572000" y="1600328"/>
            <a:ext cx="288032" cy="432048"/>
          </a:xfrm>
          <a:prstGeom prst="rect">
            <a:avLst/>
          </a:prstGeom>
          <a:solidFill>
            <a:schemeClr val="bg1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hteck 15"/>
          <p:cNvSpPr/>
          <p:nvPr/>
        </p:nvSpPr>
        <p:spPr bwMode="auto">
          <a:xfrm>
            <a:off x="4427984" y="2080487"/>
            <a:ext cx="432048" cy="792501"/>
          </a:xfrm>
          <a:prstGeom prst="rect">
            <a:avLst/>
          </a:prstGeom>
          <a:solidFill>
            <a:schemeClr val="bg1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096" y="2255104"/>
            <a:ext cx="274320" cy="41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696" y="2348880"/>
            <a:ext cx="274320" cy="41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42546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FTIR 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FEHP - 05/2018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2133D2-C10B-4EF2-9818-6934649FCB4B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pic>
        <p:nvPicPr>
          <p:cNvPr id="9218" name="Picture 2" descr="IRWG Paris 20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65" y="1124744"/>
            <a:ext cx="810920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6632307" y="5517232"/>
            <a:ext cx="2044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FTIR WG </a:t>
            </a:r>
            <a:r>
              <a:rPr lang="de-DE" dirty="0" err="1" smtClean="0"/>
              <a:t>meeting</a:t>
            </a:r>
            <a:endParaRPr lang="de-DE" dirty="0" smtClean="0"/>
          </a:p>
          <a:p>
            <a:r>
              <a:rPr lang="de-DE" dirty="0" smtClean="0"/>
              <a:t>Paris </a:t>
            </a:r>
            <a:r>
              <a:rPr lang="de-DE" dirty="0" smtClean="0"/>
              <a:t>May 2017</a:t>
            </a:r>
            <a:endParaRPr lang="en-US" dirty="0"/>
          </a:p>
        </p:txBody>
      </p:sp>
      <p:pic>
        <p:nvPicPr>
          <p:cNvPr id="2050" name="Picture 2" descr="http://www.imk-asf.kit.edu/img/bod/Karlsruh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109" y="4235225"/>
            <a:ext cx="3272810" cy="214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229548" y="5671296"/>
            <a:ext cx="1390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dirty="0" err="1" smtClean="0"/>
              <a:t>Bruker</a:t>
            </a:r>
            <a:endParaRPr lang="de-DE" dirty="0" smtClean="0"/>
          </a:p>
          <a:p>
            <a:pPr algn="r"/>
            <a:r>
              <a:rPr lang="de-DE" dirty="0" smtClean="0"/>
              <a:t>IFS 125 HR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3874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FTIR 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FEHP - 05/2018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2133D2-C10B-4EF2-9818-6934649FCB4B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3272688" y="5949280"/>
            <a:ext cx="2560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>
              <a:defRPr sz="2400" b="1"/>
            </a:lvl1pPr>
          </a:lstStyle>
          <a:p>
            <a:r>
              <a:rPr lang="de-DE" dirty="0"/>
              <a:t>21 FTIR </a:t>
            </a:r>
            <a:r>
              <a:rPr lang="de-DE" dirty="0" err="1"/>
              <a:t>stations</a:t>
            </a:r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92" y="980728"/>
            <a:ext cx="7101840" cy="4556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54284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FTIR 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FEHP - 05/2018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2133D2-C10B-4EF2-9818-6934649FCB4B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612917" y="5949280"/>
            <a:ext cx="7896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>
              <a:defRPr sz="2400" b="1"/>
            </a:lvl1pPr>
          </a:lstStyle>
          <a:p>
            <a:r>
              <a:rPr lang="de-DE" dirty="0"/>
              <a:t>18 FTIR </a:t>
            </a:r>
            <a:r>
              <a:rPr lang="de-DE" dirty="0" err="1"/>
              <a:t>stations</a:t>
            </a:r>
            <a:r>
              <a:rPr lang="de-DE" dirty="0"/>
              <a:t> </a:t>
            </a:r>
            <a:r>
              <a:rPr lang="de-DE" dirty="0" err="1"/>
              <a:t>submitted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since</a:t>
            </a:r>
            <a:r>
              <a:rPr lang="de-DE" dirty="0"/>
              <a:t> 1/1/2017 (86%)</a:t>
            </a:r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92" y="980728"/>
            <a:ext cx="7101840" cy="4556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47186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µWave (Ozone)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FEHP - 05/2018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2133D2-C10B-4EF2-9818-6934649FCB4B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sp>
        <p:nvSpPr>
          <p:cNvPr id="8" name="Rechteck 7"/>
          <p:cNvSpPr/>
          <p:nvPr/>
        </p:nvSpPr>
        <p:spPr bwMode="auto">
          <a:xfrm>
            <a:off x="6620056" y="4653136"/>
            <a:ext cx="288032" cy="432048"/>
          </a:xfrm>
          <a:prstGeom prst="rect">
            <a:avLst/>
          </a:prstGeom>
          <a:solidFill>
            <a:schemeClr val="bg1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2771800" y="2420888"/>
            <a:ext cx="288032" cy="432048"/>
          </a:xfrm>
          <a:prstGeom prst="rect">
            <a:avLst/>
          </a:prstGeom>
          <a:solidFill>
            <a:schemeClr val="bg1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4355976" y="2204864"/>
            <a:ext cx="218166" cy="432048"/>
          </a:xfrm>
          <a:prstGeom prst="rect">
            <a:avLst/>
          </a:prstGeom>
          <a:solidFill>
            <a:schemeClr val="bg1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4572000" y="1954404"/>
            <a:ext cx="288032" cy="216024"/>
          </a:xfrm>
          <a:prstGeom prst="rect">
            <a:avLst/>
          </a:prstGeom>
          <a:solidFill>
            <a:schemeClr val="bg1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3429920" y="1248664"/>
            <a:ext cx="288032" cy="432048"/>
          </a:xfrm>
          <a:prstGeom prst="rect">
            <a:avLst/>
          </a:prstGeom>
          <a:solidFill>
            <a:schemeClr val="bg1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hteck 12"/>
          <p:cNvSpPr/>
          <p:nvPr/>
        </p:nvSpPr>
        <p:spPr bwMode="auto">
          <a:xfrm>
            <a:off x="6084168" y="2348880"/>
            <a:ext cx="288032" cy="432048"/>
          </a:xfrm>
          <a:prstGeom prst="rect">
            <a:avLst/>
          </a:prstGeom>
          <a:solidFill>
            <a:schemeClr val="bg1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6327000" y="2236680"/>
            <a:ext cx="288032" cy="432048"/>
          </a:xfrm>
          <a:prstGeom prst="rect">
            <a:avLst/>
          </a:prstGeom>
          <a:solidFill>
            <a:schemeClr val="bg1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39862"/>
            <a:ext cx="8640960" cy="3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hteck 15"/>
          <p:cNvSpPr/>
          <p:nvPr/>
        </p:nvSpPr>
        <p:spPr bwMode="auto">
          <a:xfrm>
            <a:off x="315144" y="3212976"/>
            <a:ext cx="8577336" cy="864096"/>
          </a:xfrm>
          <a:prstGeom prst="rect">
            <a:avLst/>
          </a:prstGeom>
          <a:solidFill>
            <a:schemeClr val="bg1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323528" y="2276872"/>
            <a:ext cx="8424936" cy="360040"/>
          </a:xfrm>
          <a:prstGeom prst="rect">
            <a:avLst/>
          </a:prstGeom>
          <a:solidFill>
            <a:schemeClr val="bg1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2577501" y="4941168"/>
            <a:ext cx="3967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>
              <a:defRPr sz="2400" b="1"/>
            </a:lvl1pPr>
          </a:lstStyle>
          <a:p>
            <a:r>
              <a:rPr lang="de-DE" dirty="0" smtClean="0"/>
              <a:t>µWave </a:t>
            </a:r>
            <a:r>
              <a:rPr lang="de-DE" dirty="0" err="1" smtClean="0"/>
              <a:t>group</a:t>
            </a:r>
            <a:r>
              <a:rPr lang="de-DE" dirty="0" smtClean="0"/>
              <a:t> = </a:t>
            </a:r>
            <a:r>
              <a:rPr lang="de-DE" dirty="0" err="1" smtClean="0"/>
              <a:t>very</a:t>
            </a:r>
            <a:r>
              <a:rPr lang="de-DE" dirty="0" smtClean="0"/>
              <a:t> </a:t>
            </a:r>
            <a:r>
              <a:rPr lang="de-DE" dirty="0" err="1" smtClean="0"/>
              <a:t>small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1621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652" y="995968"/>
            <a:ext cx="7078980" cy="454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µWave (Ozone)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FEHP - 05/2018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2133D2-C10B-4EF2-9818-6934649FCB4B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554504" y="5949280"/>
            <a:ext cx="8013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>
              <a:defRPr sz="2400" b="1"/>
            </a:lvl1pPr>
          </a:lstStyle>
          <a:p>
            <a:r>
              <a:rPr lang="de-DE" dirty="0" smtClean="0"/>
              <a:t>4 µWave </a:t>
            </a:r>
            <a:r>
              <a:rPr lang="de-DE" dirty="0" err="1"/>
              <a:t>stations</a:t>
            </a:r>
            <a:r>
              <a:rPr lang="de-DE" dirty="0"/>
              <a:t> </a:t>
            </a:r>
            <a:r>
              <a:rPr lang="de-DE" dirty="0" err="1"/>
              <a:t>submitted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since</a:t>
            </a:r>
            <a:r>
              <a:rPr lang="de-DE" dirty="0"/>
              <a:t> 1/1/2017 (</a:t>
            </a:r>
            <a:r>
              <a:rPr lang="de-DE" dirty="0" smtClean="0"/>
              <a:t>80%)</a:t>
            </a:r>
            <a:endParaRPr lang="en-US" dirty="0"/>
          </a:p>
        </p:txBody>
      </p:sp>
      <p:sp>
        <p:nvSpPr>
          <p:cNvPr id="8" name="Rechteck 7"/>
          <p:cNvSpPr/>
          <p:nvPr/>
        </p:nvSpPr>
        <p:spPr bwMode="auto">
          <a:xfrm>
            <a:off x="6620056" y="4653136"/>
            <a:ext cx="288032" cy="432048"/>
          </a:xfrm>
          <a:prstGeom prst="rect">
            <a:avLst/>
          </a:prstGeom>
          <a:solidFill>
            <a:schemeClr val="bg1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2771800" y="2420888"/>
            <a:ext cx="288032" cy="432048"/>
          </a:xfrm>
          <a:prstGeom prst="rect">
            <a:avLst/>
          </a:prstGeom>
          <a:solidFill>
            <a:schemeClr val="bg1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4355976" y="2204864"/>
            <a:ext cx="218166" cy="432048"/>
          </a:xfrm>
          <a:prstGeom prst="rect">
            <a:avLst/>
          </a:prstGeom>
          <a:solidFill>
            <a:schemeClr val="bg1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4572000" y="1954404"/>
            <a:ext cx="288032" cy="216024"/>
          </a:xfrm>
          <a:prstGeom prst="rect">
            <a:avLst/>
          </a:prstGeom>
          <a:solidFill>
            <a:schemeClr val="bg1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3429920" y="1248664"/>
            <a:ext cx="288032" cy="432048"/>
          </a:xfrm>
          <a:prstGeom prst="rect">
            <a:avLst/>
          </a:prstGeom>
          <a:solidFill>
            <a:schemeClr val="bg1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hteck 12"/>
          <p:cNvSpPr/>
          <p:nvPr/>
        </p:nvSpPr>
        <p:spPr bwMode="auto">
          <a:xfrm>
            <a:off x="6084168" y="2348880"/>
            <a:ext cx="288032" cy="432048"/>
          </a:xfrm>
          <a:prstGeom prst="rect">
            <a:avLst/>
          </a:prstGeom>
          <a:solidFill>
            <a:schemeClr val="bg1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6327000" y="2236680"/>
            <a:ext cx="288032" cy="432048"/>
          </a:xfrm>
          <a:prstGeom prst="rect">
            <a:avLst/>
          </a:prstGeom>
          <a:solidFill>
            <a:schemeClr val="bg1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7548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WD_Design2013">
  <a:themeElements>
    <a:clrScheme name="">
      <a:dk1>
        <a:srgbClr val="000000"/>
      </a:dk1>
      <a:lt1>
        <a:srgbClr val="FFFFFF"/>
      </a:lt1>
      <a:dk2>
        <a:srgbClr val="2D4B9B"/>
      </a:dk2>
      <a:lt2>
        <a:srgbClr val="D2E1F5"/>
      </a:lt2>
      <a:accent1>
        <a:srgbClr val="96B9DC"/>
      </a:accent1>
      <a:accent2>
        <a:srgbClr val="E10019"/>
      </a:accent2>
      <a:accent3>
        <a:srgbClr val="FFFFFF"/>
      </a:accent3>
      <a:accent4>
        <a:srgbClr val="000000"/>
      </a:accent4>
      <a:accent5>
        <a:srgbClr val="C9D9EB"/>
      </a:accent5>
      <a:accent6>
        <a:srgbClr val="CC0016"/>
      </a:accent6>
      <a:hlink>
        <a:srgbClr val="2D4B9B"/>
      </a:hlink>
      <a:folHlink>
        <a:srgbClr val="96B9DC"/>
      </a:folHlink>
    </a:clrScheme>
    <a:fontScheme name="DWD Standard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WD Standard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575DC2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4E53B0"/>
        </a:accent6>
        <a:hlink>
          <a:srgbClr val="9FA3DC"/>
        </a:hlink>
        <a:folHlink>
          <a:srgbClr val="DBDD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6278B4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586CA3"/>
        </a:accent6>
        <a:hlink>
          <a:srgbClr val="96A5CD"/>
        </a:hlink>
        <a:folHlink>
          <a:srgbClr val="CBD3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96B9DC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87A7C7"/>
        </a:accent6>
        <a:hlink>
          <a:srgbClr val="D2E1F5"/>
        </a:hlink>
        <a:folHlink>
          <a:srgbClr val="E100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DWD_Design2013</Template>
  <TotalTime>0</TotalTime>
  <Words>578</Words>
  <Application>Microsoft Office PowerPoint</Application>
  <PresentationFormat>Bildschirmpräsentation (4:3)</PresentationFormat>
  <Paragraphs>141</Paragraphs>
  <Slides>15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DWD_Design2013</vt:lpstr>
      <vt:lpstr>PowerPoint-Präsentation</vt:lpstr>
      <vt:lpstr>systems &amp; activities</vt:lpstr>
      <vt:lpstr>www.ndaccdemo.org</vt:lpstr>
      <vt:lpstr>www.ndaccdemo.org</vt:lpstr>
      <vt:lpstr>FTIR </vt:lpstr>
      <vt:lpstr>FTIR </vt:lpstr>
      <vt:lpstr>FTIR </vt:lpstr>
      <vt:lpstr>µWave (Ozone)</vt:lpstr>
      <vt:lpstr>µWave (Ozone)</vt:lpstr>
      <vt:lpstr>Sondes (Ozone)</vt:lpstr>
      <vt:lpstr>Sondes (Ozone)</vt:lpstr>
      <vt:lpstr>where do we stand ?</vt:lpstr>
      <vt:lpstr>where do we stand ?</vt:lpstr>
      <vt:lpstr>successes</vt:lpstr>
      <vt:lpstr>NDACC lidar working group</vt:lpstr>
    </vt:vector>
  </TitlesOfParts>
  <Company>Deutscher Wetterdienst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Steinbrecht Wolfgang</dc:creator>
  <cp:lastModifiedBy>Steinbrecht Wolfgang</cp:lastModifiedBy>
  <cp:revision>156</cp:revision>
  <dcterms:created xsi:type="dcterms:W3CDTF">2016-04-04T09:36:55Z</dcterms:created>
  <dcterms:modified xsi:type="dcterms:W3CDTF">2018-04-27T09:41:46Z</dcterms:modified>
</cp:coreProperties>
</file>